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41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7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80" r:id="rId3"/>
    <p:sldId id="281" r:id="rId4"/>
    <p:sldId id="274" r:id="rId5"/>
    <p:sldId id="275" r:id="rId6"/>
    <p:sldId id="276" r:id="rId7"/>
    <p:sldId id="277" r:id="rId8"/>
    <p:sldId id="278" r:id="rId9"/>
    <p:sldId id="279" r:id="rId10"/>
    <p:sldId id="285" r:id="rId11"/>
    <p:sldId id="286" r:id="rId12"/>
    <p:sldId id="287" r:id="rId13"/>
    <p:sldId id="289" r:id="rId14"/>
    <p:sldId id="288" r:id="rId15"/>
    <p:sldId id="292" r:id="rId16"/>
    <p:sldId id="291" r:id="rId17"/>
    <p:sldId id="293" r:id="rId18"/>
    <p:sldId id="294" r:id="rId19"/>
    <p:sldId id="296" r:id="rId20"/>
    <p:sldId id="284" r:id="rId21"/>
    <p:sldId id="297" r:id="rId22"/>
    <p:sldId id="298" r:id="rId23"/>
    <p:sldId id="300" r:id="rId24"/>
    <p:sldId id="299" r:id="rId25"/>
    <p:sldId id="301" r:id="rId26"/>
    <p:sldId id="302" r:id="rId27"/>
    <p:sldId id="307" r:id="rId28"/>
    <p:sldId id="308" r:id="rId29"/>
    <p:sldId id="309" r:id="rId30"/>
    <p:sldId id="310" r:id="rId31"/>
    <p:sldId id="312" r:id="rId32"/>
    <p:sldId id="311" r:id="rId33"/>
    <p:sldId id="304" r:id="rId34"/>
    <p:sldId id="305" r:id="rId35"/>
    <p:sldId id="303" r:id="rId36"/>
    <p:sldId id="306" r:id="rId37"/>
    <p:sldId id="313" r:id="rId38"/>
    <p:sldId id="314" r:id="rId39"/>
    <p:sldId id="315" r:id="rId40"/>
    <p:sldId id="329" r:id="rId41"/>
    <p:sldId id="330" r:id="rId42"/>
    <p:sldId id="331" r:id="rId43"/>
    <p:sldId id="332" r:id="rId44"/>
    <p:sldId id="321" r:id="rId45"/>
    <p:sldId id="316" r:id="rId46"/>
    <p:sldId id="319" r:id="rId47"/>
    <p:sldId id="318" r:id="rId48"/>
    <p:sldId id="323" r:id="rId49"/>
    <p:sldId id="324" r:id="rId50"/>
    <p:sldId id="325" r:id="rId51"/>
    <p:sldId id="326" r:id="rId52"/>
    <p:sldId id="327" r:id="rId53"/>
    <p:sldId id="328" r:id="rId54"/>
    <p:sldId id="273" r:id="rId5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FDA65"/>
    <a:srgbClr val="0C788E"/>
    <a:srgbClr val="422C16"/>
    <a:srgbClr val="321900"/>
    <a:srgbClr val="003300"/>
    <a:srgbClr val="04232E"/>
    <a:srgbClr val="795109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2" autoAdjust="0"/>
    <p:restoredTop sz="75000" autoAdjust="0"/>
  </p:normalViewPr>
  <p:slideViewPr>
    <p:cSldViewPr>
      <p:cViewPr varScale="1">
        <p:scale>
          <a:sx n="72" d="100"/>
          <a:sy n="72" d="100"/>
        </p:scale>
        <p:origin x="157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300" d="100"/>
          <a:sy n="300" d="100"/>
        </p:scale>
        <p:origin x="-1098" y="-240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B3C6A-91B0-47AC-93C9-E1B95B0A8502}" type="datetimeFigureOut">
              <a:rPr lang="zh-TW" altLang="en-US" smtClean="0"/>
              <a:t>2020/7/31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C125-8943-4C01-9A75-130D1FD284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863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14prakash/back-propagation-is-very-simple-who-made-it-complicated-97b794c97e5c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ishpatel26/Tools-to-Design-or-Visualize-Architecture-of-Neural-Network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844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解釋</a:t>
            </a:r>
            <a:r>
              <a:rPr lang="en-US" altLang="zh-TW" dirty="0" smtClean="0"/>
              <a:t>ANN</a:t>
            </a:r>
            <a:r>
              <a:rPr lang="zh-TW" altLang="en-US" dirty="0" smtClean="0"/>
              <a:t>與</a:t>
            </a:r>
            <a:r>
              <a:rPr lang="en-US" altLang="zh-TW" dirty="0" smtClean="0"/>
              <a:t>CNN</a:t>
            </a:r>
            <a:r>
              <a:rPr lang="zh-TW" altLang="en-US" dirty="0" smtClean="0"/>
              <a:t>的差別以及</a:t>
            </a:r>
            <a:r>
              <a:rPr lang="en-US" altLang="zh-TW" dirty="0" smtClean="0"/>
              <a:t>CNN</a:t>
            </a:r>
            <a:r>
              <a:rPr lang="zh-TW" altLang="en-US" dirty="0" smtClean="0"/>
              <a:t>的優勢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1999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A50021"/>
                </a:solidFill>
                <a:latin typeface="+mn-ea"/>
              </a:rPr>
              <a:t>局部性質</a:t>
            </a:r>
            <a:r>
              <a:rPr lang="en-US" altLang="zh-TW" sz="1200" dirty="0" smtClean="0">
                <a:solidFill>
                  <a:srgbClr val="A50021"/>
                </a:solidFill>
                <a:latin typeface="+mn-ea"/>
              </a:rPr>
              <a:t>(</a:t>
            </a:r>
            <a:r>
              <a:rPr lang="zh-TW" altLang="en-US" sz="1200" dirty="0" smtClean="0">
                <a:solidFill>
                  <a:srgbClr val="A50021"/>
                </a:solidFill>
                <a:latin typeface="+mn-ea"/>
              </a:rPr>
              <a:t>局部連接</a:t>
            </a:r>
            <a:r>
              <a:rPr lang="en-US" altLang="zh-TW" sz="1200" dirty="0" smtClean="0">
                <a:solidFill>
                  <a:srgbClr val="A50021"/>
                </a:solidFill>
                <a:latin typeface="+mn-ea"/>
              </a:rPr>
              <a:t>)</a:t>
            </a:r>
            <a:r>
              <a:rPr lang="zh-TW" altLang="en-US" sz="1200" dirty="0" smtClean="0">
                <a:solidFill>
                  <a:srgbClr val="A50021"/>
                </a:solidFill>
                <a:latin typeface="+mn-ea"/>
              </a:rPr>
              <a:t> </a:t>
            </a:r>
            <a:r>
              <a:rPr lang="en-US" altLang="zh-TW" sz="1200" dirty="0" smtClean="0">
                <a:solidFill>
                  <a:srgbClr val="A50021"/>
                </a:solidFill>
                <a:latin typeface="+mn-ea"/>
              </a:rPr>
              <a:t>:</a:t>
            </a:r>
            <a:r>
              <a:rPr lang="zh-TW" altLang="en-US" sz="1200" dirty="0" smtClean="0">
                <a:solidFill>
                  <a:srgbClr val="A50021"/>
                </a:solidFill>
                <a:latin typeface="+mn-ea"/>
              </a:rPr>
              <a:t>  一次只關注</a:t>
            </a:r>
            <a:r>
              <a:rPr lang="en-US" altLang="zh-TW" sz="1200" dirty="0" smtClean="0">
                <a:solidFill>
                  <a:srgbClr val="A50021"/>
                </a:solidFill>
                <a:latin typeface="+mn-ea"/>
              </a:rPr>
              <a:t>mask</a:t>
            </a:r>
            <a:r>
              <a:rPr lang="en-US" altLang="zh-TW" sz="1200" baseline="0" dirty="0" smtClean="0">
                <a:solidFill>
                  <a:srgbClr val="A50021"/>
                </a:solidFill>
                <a:latin typeface="+mn-ea"/>
              </a:rPr>
              <a:t> size</a:t>
            </a:r>
            <a:r>
              <a:rPr lang="zh-TW" altLang="en-US" sz="1200" baseline="0" dirty="0" smtClean="0">
                <a:solidFill>
                  <a:srgbClr val="A50021"/>
                </a:solidFill>
                <a:latin typeface="+mn-ea"/>
              </a:rPr>
              <a:t>個</a:t>
            </a:r>
            <a:r>
              <a:rPr lang="zh-TW" altLang="en-US" sz="1200" dirty="0" smtClean="0">
                <a:solidFill>
                  <a:srgbClr val="A50021"/>
                </a:solidFill>
                <a:latin typeface="+mn-ea"/>
              </a:rPr>
              <a:t>點資訊</a:t>
            </a:r>
            <a:endParaRPr lang="en-US" altLang="zh-TW" sz="1200" dirty="0" smtClean="0">
              <a:solidFill>
                <a:srgbClr val="A50021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rgbClr val="A50021"/>
              </a:solidFill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417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669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230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238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92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bias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9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499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974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https://medium.com/@14prakash/back-propagation-is-very-simple-who-made-it-complicated-97b794c97e5c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031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920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https://github.com/ashishpatel26/Tools-to-Design-or-Visualize-Architecture-of-Neural-Network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594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C125-8943-4C01-9A75-130D1FD2846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43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B8BC7B-524E-4DE3-A471-69C58DC3B553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41515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4BDD9-F53D-4C3B-832E-1D74A8F2E1F1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93659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9D5F14-AB78-4038-B552-418E0A5AD4C6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163356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F0689B-BA74-4CB1-B21C-A2701200C37B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773909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F3E22A-4233-4DC4-9F2F-F0AB5DC6401A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57408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14FCF9-F9B1-4E1D-825E-4F3CABEC5AF0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81848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15F81-7311-4C61-AD1B-F1303120385E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423665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50946A-F6F1-4FB3-9519-2EBB12AAB507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90353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B0A476-73E3-4077-A8F2-BFE4B54AD417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88071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813D5A-2FDE-45B8-80D0-A53FA68B2345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04954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974F17-1499-47E6-8CFF-22D0E6BDA003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188994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1828" y="836712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TW" dirty="0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79712"/>
            <a:ext cx="8244228" cy="4329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TW" dirty="0" smtClean="0"/>
              <a:t>Haga clic para modificar el estilo de texto del patrón</a:t>
            </a:r>
          </a:p>
          <a:p>
            <a:pPr lvl="1"/>
            <a:r>
              <a:rPr lang="es-ES" altLang="zh-TW" dirty="0" smtClean="0"/>
              <a:t>Segundo nivel</a:t>
            </a:r>
          </a:p>
          <a:p>
            <a:pPr lvl="2"/>
            <a:r>
              <a:rPr lang="es-ES" altLang="zh-TW" dirty="0" smtClean="0"/>
              <a:t>Tercer nivel</a:t>
            </a:r>
          </a:p>
          <a:p>
            <a:pPr lvl="3"/>
            <a:r>
              <a:rPr lang="es-ES" altLang="zh-TW" dirty="0" smtClean="0"/>
              <a:t>Cuarto nivel</a:t>
            </a:r>
          </a:p>
          <a:p>
            <a:pPr lvl="4"/>
            <a:r>
              <a:rPr lang="es-ES" altLang="zh-TW" dirty="0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anose="02020500000000000000" pitchFamily="18" charset="-120"/>
              </a:defRPr>
            </a:lvl1pPr>
          </a:lstStyle>
          <a:p>
            <a:endParaRPr lang="es-E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anose="02020500000000000000" pitchFamily="18" charset="-120"/>
              </a:defRPr>
            </a:lvl1pPr>
          </a:lstStyle>
          <a:p>
            <a:endParaRPr lang="es-E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07119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anose="02020500000000000000" pitchFamily="18" charset="-120"/>
              </a:defRPr>
            </a:lvl1pPr>
          </a:lstStyle>
          <a:p>
            <a:fld id="{2A0AC1D6-CB66-421F-A89D-3AE33BD7D82B}" type="slidenum">
              <a:rPr lang="es-ES" altLang="zh-TW"/>
              <a:pPr/>
              <a:t>‹#›</a:t>
            </a:fld>
            <a:endParaRPr lang="es-E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70.png"/><Relationship Id="rId4" Type="http://schemas.openxmlformats.org/officeDocument/2006/relationships/image" Target="../media/image46.png"/><Relationship Id="rId1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7" Type="http://schemas.openxmlformats.org/officeDocument/2006/relationships/image" Target="../media/image51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179512" y="2132856"/>
            <a:ext cx="8964488" cy="1335833"/>
          </a:xfrm>
          <a:noFill/>
          <a:ln/>
        </p:spPr>
        <p:txBody>
          <a:bodyPr anchor="ctr"/>
          <a:lstStyle/>
          <a:p>
            <a:r>
              <a:rPr lang="en-US" altLang="zh-TW" sz="4400" b="1" dirty="0" smtClean="0">
                <a:solidFill>
                  <a:srgbClr val="04232E"/>
                </a:solidFill>
              </a:rPr>
              <a:t>Tutorial</a:t>
            </a:r>
            <a:br>
              <a:rPr lang="en-US" altLang="zh-TW" sz="4400" b="1" dirty="0" smtClean="0">
                <a:solidFill>
                  <a:srgbClr val="04232E"/>
                </a:solidFill>
              </a:rPr>
            </a:br>
            <a:r>
              <a:rPr lang="en-US" altLang="zh-TW" sz="4400" b="1" dirty="0" smtClean="0">
                <a:solidFill>
                  <a:srgbClr val="04232E"/>
                </a:solidFill>
              </a:rPr>
              <a:t>of </a:t>
            </a:r>
            <a:br>
              <a:rPr lang="en-US" altLang="zh-TW" sz="4400" b="1" dirty="0" smtClean="0">
                <a:solidFill>
                  <a:srgbClr val="04232E"/>
                </a:solidFill>
              </a:rPr>
            </a:br>
            <a:r>
              <a:rPr lang="en-US" altLang="zh-TW" sz="4400" b="1" dirty="0" smtClean="0">
                <a:solidFill>
                  <a:srgbClr val="04232E"/>
                </a:solidFill>
              </a:rPr>
              <a:t>Deep Learning</a:t>
            </a:r>
            <a:br>
              <a:rPr lang="en-US" altLang="zh-TW" sz="4400" b="1" dirty="0" smtClean="0">
                <a:solidFill>
                  <a:srgbClr val="04232E"/>
                </a:solidFill>
              </a:rPr>
            </a:br>
            <a:endParaRPr lang="es-ES" altLang="zh-TW" sz="4400" b="1" dirty="0">
              <a:solidFill>
                <a:srgbClr val="04232E"/>
              </a:solidFill>
              <a:ea typeface="新細明體" panose="02020500000000000000" pitchFamily="18" charset="-120"/>
            </a:endParaRPr>
          </a:p>
        </p:txBody>
      </p:sp>
      <p:sp>
        <p:nvSpPr>
          <p:cNvPr id="2175" name="Rectangle 127"/>
          <p:cNvSpPr>
            <a:spLocks noChangeArrowheads="1"/>
          </p:cNvSpPr>
          <p:nvPr/>
        </p:nvSpPr>
        <p:spPr bwMode="auto">
          <a:xfrm>
            <a:off x="2213831" y="4005064"/>
            <a:ext cx="4895850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TW" altLang="en-US" sz="2800" b="1" dirty="0" smtClean="0">
                <a:solidFill>
                  <a:srgbClr val="04232E"/>
                </a:solidFill>
              </a:rPr>
              <a:t>黃俊傑</a:t>
            </a:r>
            <a:r>
              <a:rPr lang="en-US" altLang="zh-TW" sz="2800" b="1" dirty="0" smtClean="0">
                <a:solidFill>
                  <a:srgbClr val="04232E"/>
                </a:solidFill>
                <a:latin typeface="Chiller" panose="04020404031007020602" pitchFamily="82" charset="0"/>
              </a:rPr>
              <a:t>(Huang</a:t>
            </a:r>
            <a:r>
              <a:rPr lang="zh-TW" altLang="en-US" sz="2800" b="1" dirty="0" smtClean="0">
                <a:solidFill>
                  <a:srgbClr val="04232E"/>
                </a:solidFill>
                <a:latin typeface="Chiller" panose="04020404031007020602" pitchFamily="82" charset="0"/>
              </a:rPr>
              <a:t> </a:t>
            </a:r>
            <a:r>
              <a:rPr lang="en-US" altLang="zh-TW" sz="2800" b="1" dirty="0" smtClean="0">
                <a:solidFill>
                  <a:srgbClr val="04232E"/>
                </a:solidFill>
                <a:latin typeface="Chiller" panose="04020404031007020602" pitchFamily="82" charset="0"/>
              </a:rPr>
              <a:t>Chun </a:t>
            </a:r>
            <a:r>
              <a:rPr lang="en-US" altLang="zh-TW" sz="2800" b="1" dirty="0" err="1" smtClean="0">
                <a:solidFill>
                  <a:srgbClr val="04232E"/>
                </a:solidFill>
                <a:latin typeface="Chiller" panose="04020404031007020602" pitchFamily="82" charset="0"/>
              </a:rPr>
              <a:t>Chieh</a:t>
            </a:r>
            <a:r>
              <a:rPr lang="en-US" altLang="zh-TW" sz="2800" b="1" dirty="0" smtClean="0">
                <a:solidFill>
                  <a:srgbClr val="04232E"/>
                </a:solidFill>
                <a:latin typeface="Chiller" panose="04020404031007020602" pitchFamily="82" charset="0"/>
              </a:rPr>
              <a:t>)</a:t>
            </a:r>
          </a:p>
          <a:p>
            <a:r>
              <a:rPr lang="es-ES" altLang="zh-TW" sz="2800" b="1" dirty="0" smtClean="0">
                <a:solidFill>
                  <a:srgbClr val="04232E"/>
                </a:solidFill>
                <a:latin typeface="Chiller" panose="04020404031007020602" pitchFamily="82" charset="0"/>
                <a:ea typeface="新細明體" panose="02020500000000000000" pitchFamily="18" charset="-120"/>
              </a:rPr>
              <a:t>waheroc06119@hotmail.com</a:t>
            </a:r>
            <a:endParaRPr lang="es-ES" altLang="zh-TW" sz="2800" b="1" dirty="0">
              <a:solidFill>
                <a:srgbClr val="04232E"/>
              </a:solidFill>
              <a:latin typeface="Chiller" panose="04020404031007020602" pitchFamily="82" charset="0"/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8BC7B-524E-4DE3-A471-69C58DC3B553}" type="slidenum">
              <a:rPr lang="es-ES" altLang="zh-TW" smtClean="0"/>
              <a:pPr/>
              <a:t>1</a:t>
            </a:fld>
            <a:endParaRPr lang="es-E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</a:t>
            </a:r>
            <a:endParaRPr lang="zh-TW" altLang="en-US" dirty="0"/>
          </a:p>
        </p:txBody>
      </p:sp>
      <p:pic>
        <p:nvPicPr>
          <p:cNvPr id="43" name="內容版面配置區 4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209" y="1765670"/>
            <a:ext cx="2137171" cy="154265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10</a:t>
            </a:fld>
            <a:endParaRPr lang="es-ES" altLang="zh-TW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62808"/>
              </p:ext>
            </p:extLst>
          </p:nvPr>
        </p:nvGraphicFramePr>
        <p:xfrm>
          <a:off x="4454667" y="2536999"/>
          <a:ext cx="2625477" cy="22483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159">
                  <a:extLst>
                    <a:ext uri="{9D8B030D-6E8A-4147-A177-3AD203B41FA5}">
                      <a16:colId xmlns:a16="http://schemas.microsoft.com/office/drawing/2014/main" val="2150256942"/>
                    </a:ext>
                  </a:extLst>
                </a:gridCol>
                <a:gridCol w="875159">
                  <a:extLst>
                    <a:ext uri="{9D8B030D-6E8A-4147-A177-3AD203B41FA5}">
                      <a16:colId xmlns:a16="http://schemas.microsoft.com/office/drawing/2014/main" val="1661462024"/>
                    </a:ext>
                  </a:extLst>
                </a:gridCol>
                <a:gridCol w="875159">
                  <a:extLst>
                    <a:ext uri="{9D8B030D-6E8A-4147-A177-3AD203B41FA5}">
                      <a16:colId xmlns:a16="http://schemas.microsoft.com/office/drawing/2014/main" val="3354723886"/>
                    </a:ext>
                  </a:extLst>
                </a:gridCol>
              </a:tblGrid>
              <a:tr h="7494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778263"/>
                  </a:ext>
                </a:extLst>
              </a:tr>
              <a:tr h="7494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209309"/>
                  </a:ext>
                </a:extLst>
              </a:tr>
              <a:tr h="7494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938855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867158" y="1942022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+mn-lt"/>
              </a:rPr>
              <a:t>Weights</a:t>
            </a:r>
            <a:endParaRPr lang="zh-TW" altLang="en-US" sz="3200" dirty="0">
              <a:latin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318296" y="5082416"/>
            <a:ext cx="4123245" cy="1320792"/>
            <a:chOff x="5552236" y="4855998"/>
            <a:chExt cx="4123245" cy="1320792"/>
          </a:xfrm>
        </p:grpSpPr>
        <p:sp>
          <p:nvSpPr>
            <p:cNvPr id="8" name="文字方塊 7"/>
            <p:cNvSpPr txBox="1"/>
            <p:nvPr/>
          </p:nvSpPr>
          <p:spPr>
            <a:xfrm>
              <a:off x="5552236" y="5592015"/>
              <a:ext cx="41232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latin typeface="+mn-lt"/>
                </a:rPr>
                <a:t>Forward Propagation</a:t>
              </a:r>
              <a:endParaRPr lang="zh-TW" altLang="en-US" sz="3200" dirty="0">
                <a:latin typeface="+mn-lt"/>
              </a:endParaRPr>
            </a:p>
          </p:txBody>
        </p:sp>
        <p:sp>
          <p:nvSpPr>
            <p:cNvPr id="9" name="向下箭號 8"/>
            <p:cNvSpPr/>
            <p:nvPr/>
          </p:nvSpPr>
          <p:spPr bwMode="auto">
            <a:xfrm>
              <a:off x="6722875" y="4855998"/>
              <a:ext cx="382165" cy="57606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2287772" y="5875580"/>
            <a:ext cx="1862606" cy="584775"/>
            <a:chOff x="3521712" y="5649162"/>
            <a:chExt cx="1862606" cy="584775"/>
          </a:xfrm>
        </p:grpSpPr>
        <p:sp>
          <p:nvSpPr>
            <p:cNvPr id="11" name="向下箭號 10"/>
            <p:cNvSpPr/>
            <p:nvPr/>
          </p:nvSpPr>
          <p:spPr bwMode="auto">
            <a:xfrm rot="5400000">
              <a:off x="4905203" y="5662998"/>
              <a:ext cx="382165" cy="57606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521712" y="5649162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+mn-ea"/>
                </a:rPr>
                <a:t>Loss</a:t>
              </a:r>
              <a:endParaRPr lang="zh-TW" altLang="en-US" sz="3200" dirty="0">
                <a:latin typeface="+mn-ea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307535" y="4748585"/>
            <a:ext cx="3419526" cy="1193675"/>
            <a:chOff x="2541475" y="4522167"/>
            <a:chExt cx="3419526" cy="1193675"/>
          </a:xfrm>
        </p:grpSpPr>
        <p:sp>
          <p:nvSpPr>
            <p:cNvPr id="14" name="文字方塊 13"/>
            <p:cNvSpPr txBox="1"/>
            <p:nvPr/>
          </p:nvSpPr>
          <p:spPr>
            <a:xfrm>
              <a:off x="2541475" y="4522167"/>
              <a:ext cx="34195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/>
                <a:t>Back </a:t>
              </a:r>
              <a:r>
                <a:rPr lang="en-US" altLang="zh-TW" sz="3200" dirty="0"/>
                <a:t>Propagation</a:t>
              </a:r>
              <a:endParaRPr lang="zh-TW" altLang="en-US" sz="3200" dirty="0"/>
            </a:p>
          </p:txBody>
        </p:sp>
        <p:sp>
          <p:nvSpPr>
            <p:cNvPr id="15" name="向下箭號 14"/>
            <p:cNvSpPr/>
            <p:nvPr/>
          </p:nvSpPr>
          <p:spPr bwMode="auto">
            <a:xfrm rot="10800000">
              <a:off x="3841648" y="5139778"/>
              <a:ext cx="382165" cy="57606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303997" y="3517177"/>
            <a:ext cx="1777912" cy="813556"/>
            <a:chOff x="3537937" y="3290759"/>
            <a:chExt cx="1777912" cy="813556"/>
          </a:xfrm>
        </p:grpSpPr>
        <p:sp>
          <p:nvSpPr>
            <p:cNvPr id="17" name="向右箭號 16"/>
            <p:cNvSpPr/>
            <p:nvPr/>
          </p:nvSpPr>
          <p:spPr bwMode="auto">
            <a:xfrm rot="19301466">
              <a:off x="4130744" y="3701558"/>
              <a:ext cx="1185105" cy="40275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 rot="19257809">
              <a:off x="3537937" y="3290759"/>
              <a:ext cx="15055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+mn-ea"/>
                </a:rPr>
                <a:t>Update</a:t>
              </a:r>
              <a:endParaRPr lang="zh-TW" altLang="en-US" sz="3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848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Back Propagation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11</a:t>
            </a:fld>
            <a:endParaRPr lang="es-ES" altLang="zh-TW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62" y="2990594"/>
            <a:ext cx="4925355" cy="307014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724735" y="2068537"/>
                <a:ext cx="3672408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735" y="2068537"/>
                <a:ext cx="3672408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-16614" y="2120956"/>
                <a:ext cx="3901004" cy="806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614" y="2120956"/>
                <a:ext cx="3901004" cy="8067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-110492" y="3501098"/>
                <a:ext cx="4241546" cy="184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492" y="3501098"/>
                <a:ext cx="4241546" cy="1845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6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Computational graph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12</a:t>
            </a:fld>
            <a:endParaRPr lang="es-ES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7128"/>
            <a:ext cx="1954560" cy="1768266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99591" y="408062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數量</a:t>
            </a:r>
            <a:endParaRPr lang="zh-TW" altLang="en-US" sz="32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4407" y="523689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/>
              <a:t>營業稅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橢圓 2"/>
              <p:cNvSpPr/>
              <p:nvPr/>
            </p:nvSpPr>
            <p:spPr bwMode="auto">
              <a:xfrm>
                <a:off x="3995936" y="2485217"/>
                <a:ext cx="792088" cy="79208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dist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800" b="0" i="1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0" lang="zh-TW" altLang="en-US" sz="1800" b="0" i="1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橢圓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936" y="2485217"/>
                <a:ext cx="792088" cy="79208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/>
          <p:cNvCxnSpPr/>
          <p:nvPr/>
        </p:nvCxnSpPr>
        <p:spPr bwMode="auto">
          <a:xfrm>
            <a:off x="2411760" y="2870666"/>
            <a:ext cx="15121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橢圓 13"/>
              <p:cNvSpPr/>
              <p:nvPr/>
            </p:nvSpPr>
            <p:spPr bwMode="auto">
              <a:xfrm>
                <a:off x="6804248" y="2491047"/>
                <a:ext cx="792088" cy="79208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di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14" name="橢圓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4248" y="2491047"/>
                <a:ext cx="792088" cy="79208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 bwMode="auto">
          <a:xfrm>
            <a:off x="5220072" y="2876496"/>
            <a:ext cx="15121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線單箭頭接點 16"/>
          <p:cNvCxnSpPr/>
          <p:nvPr/>
        </p:nvCxnSpPr>
        <p:spPr bwMode="auto">
          <a:xfrm flipV="1">
            <a:off x="2049608" y="3472798"/>
            <a:ext cx="2236471" cy="8640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單箭頭接點 24"/>
          <p:cNvCxnSpPr/>
          <p:nvPr/>
        </p:nvCxnSpPr>
        <p:spPr bwMode="auto">
          <a:xfrm flipV="1">
            <a:off x="2174643" y="3360752"/>
            <a:ext cx="4796298" cy="22679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2796587" y="2498488"/>
                <a:ext cx="872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587" y="2498488"/>
                <a:ext cx="872739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 rot="3589222">
                <a:off x="7403316" y="3253234"/>
                <a:ext cx="1056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zh-TW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589222">
                <a:off x="7403316" y="3253234"/>
                <a:ext cx="105612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 rot="20272944">
            <a:off x="2003763" y="3831762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+mn-lt"/>
              </a:rPr>
              <a:t>2</a:t>
            </a:r>
            <a:endParaRPr lang="zh-TW" altLang="en-US" sz="2000" dirty="0">
              <a:latin typeface="+mn-lt"/>
            </a:endParaRPr>
          </a:p>
        </p:txBody>
      </p:sp>
      <p:sp>
        <p:nvSpPr>
          <p:cNvPr id="36" name="文字方塊 35"/>
          <p:cNvSpPr txBox="1"/>
          <p:nvPr/>
        </p:nvSpPr>
        <p:spPr>
          <a:xfrm rot="20061848">
            <a:off x="2199932" y="4903060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+mn-lt"/>
              </a:rPr>
              <a:t>1.1</a:t>
            </a:r>
            <a:endParaRPr lang="zh-TW" altLang="en-US" sz="2000" dirty="0">
              <a:latin typeface="+mn-lt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844117" y="3112525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A50021"/>
                </a:solidFill>
                <a:latin typeface="+mn-lt"/>
              </a:rPr>
              <a:t>1.1</a:t>
            </a:r>
            <a:endParaRPr lang="zh-TW" altLang="en-US" sz="2000" dirty="0">
              <a:solidFill>
                <a:srgbClr val="A50021"/>
              </a:solidFill>
              <a:latin typeface="+mn-lt"/>
            </a:endParaRPr>
          </a:p>
        </p:txBody>
      </p:sp>
      <p:cxnSp>
        <p:nvCxnSpPr>
          <p:cNvPr id="48" name="直線單箭頭接點 47"/>
          <p:cNvCxnSpPr>
            <a:stCxn id="14" idx="5"/>
          </p:cNvCxnSpPr>
          <p:nvPr/>
        </p:nvCxnSpPr>
        <p:spPr bwMode="auto">
          <a:xfrm>
            <a:off x="7480337" y="3167136"/>
            <a:ext cx="512043" cy="9238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3" name="群組 62"/>
          <p:cNvGrpSpPr/>
          <p:nvPr/>
        </p:nvGrpSpPr>
        <p:grpSpPr>
          <a:xfrm>
            <a:off x="2110179" y="3074790"/>
            <a:ext cx="5602156" cy="1132243"/>
            <a:chOff x="2110179" y="3074790"/>
            <a:chExt cx="5602156" cy="1132243"/>
          </a:xfrm>
        </p:grpSpPr>
        <p:cxnSp>
          <p:nvCxnSpPr>
            <p:cNvPr id="11" name="直線單箭頭接點 10"/>
            <p:cNvCxnSpPr/>
            <p:nvPr/>
          </p:nvCxnSpPr>
          <p:spPr bwMode="auto">
            <a:xfrm flipH="1">
              <a:off x="2110179" y="3074790"/>
              <a:ext cx="1813749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線單箭頭接點 15"/>
            <p:cNvCxnSpPr/>
            <p:nvPr/>
          </p:nvCxnSpPr>
          <p:spPr bwMode="auto">
            <a:xfrm flipH="1">
              <a:off x="4918491" y="3074790"/>
              <a:ext cx="1813749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線單箭頭接點 50"/>
            <p:cNvCxnSpPr>
              <a:endCxn id="14" idx="4"/>
            </p:cNvCxnSpPr>
            <p:nvPr/>
          </p:nvCxnSpPr>
          <p:spPr bwMode="auto">
            <a:xfrm flipH="1" flipV="1">
              <a:off x="7200292" y="3283135"/>
              <a:ext cx="512043" cy="92389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5672226" y="2499916"/>
                <a:ext cx="872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2×</m:t>
                      </m:r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226" y="2499916"/>
                <a:ext cx="8727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 rot="3600000">
            <a:off x="7031905" y="3706620"/>
            <a:ext cx="26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A50021"/>
                </a:solidFill>
                <a:latin typeface="+mn-lt"/>
              </a:rPr>
              <a:t>1</a:t>
            </a:r>
            <a:endParaRPr lang="zh-TW" altLang="en-US" dirty="0">
              <a:solidFill>
                <a:srgbClr val="A50021"/>
              </a:solidFill>
              <a:latin typeface="+mn-lt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2804602" y="3113634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A50021"/>
                </a:solidFill>
                <a:latin typeface="+mn-lt"/>
              </a:rPr>
              <a:t>2.2</a:t>
            </a:r>
            <a:endParaRPr lang="zh-TW" altLang="en-US" sz="2000" dirty="0">
              <a:solidFill>
                <a:srgbClr val="A5002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/>
              <p:cNvSpPr txBox="1"/>
              <p:nvPr/>
            </p:nvSpPr>
            <p:spPr>
              <a:xfrm>
                <a:off x="3857240" y="4931426"/>
                <a:ext cx="5057218" cy="100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 smtClean="0"/>
                  <a:t>Q : </a:t>
                </a:r>
                <a:r>
                  <a:rPr lang="zh-TW" altLang="en-US" sz="2000" dirty="0" smtClean="0"/>
                  <a:t>蘋果價格</a:t>
                </a:r>
                <a:r>
                  <a:rPr lang="en-US" altLang="zh-TW" sz="2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)</a:t>
                </a:r>
                <a:r>
                  <a:rPr lang="zh-TW" altLang="en-US" sz="2000" dirty="0" smtClean="0"/>
                  <a:t>對於支付金額</a:t>
                </a:r>
                <a:r>
                  <a:rPr lang="en-US" altLang="zh-TW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2000" dirty="0" smtClean="0"/>
                  <a:t>)</a:t>
                </a:r>
                <a:r>
                  <a:rPr lang="zh-TW" altLang="en-US" sz="2000" dirty="0" smtClean="0"/>
                  <a:t>的變化量</a:t>
                </a:r>
                <a:r>
                  <a:rPr lang="en-US" altLang="zh-TW" sz="2000" dirty="0" smtClean="0"/>
                  <a:t>?</a:t>
                </a:r>
              </a:p>
              <a:p>
                <a:pPr algn="ctr"/>
                <a:r>
                  <a:rPr lang="en-US" altLang="zh-TW" sz="2400" dirty="0" err="1" smtClean="0"/>
                  <a:t>Ans</a:t>
                </a:r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=1.1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×2=2.2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0" name="文字方塊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40" y="4931426"/>
                <a:ext cx="5057218" cy="1000915"/>
              </a:xfrm>
              <a:prstGeom prst="rect">
                <a:avLst/>
              </a:prstGeom>
              <a:blipFill>
                <a:blip r:embed="rId8"/>
                <a:stretch>
                  <a:fillRect l="-1327" t="-4268" r="-6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圖片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00" y="4036584"/>
            <a:ext cx="1612158" cy="1072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4249484" y="2066063"/>
                <a:ext cx="479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484" y="2066063"/>
                <a:ext cx="47904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7029007" y="2101829"/>
                <a:ext cx="484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07" y="2101829"/>
                <a:ext cx="484363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553390" y="5875860"/>
                <a:ext cx="80388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 smtClean="0">
                    <a:solidFill>
                      <a:srgbClr val="A50021"/>
                    </a:solidFill>
                  </a:rPr>
                  <a:t>期望支付金額</a:t>
                </a:r>
                <a:r>
                  <a:rPr lang="en-US" altLang="zh-TW" sz="2000" dirty="0" smtClean="0">
                    <a:solidFill>
                      <a:srgbClr val="A5002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2000" dirty="0" smtClean="0">
                    <a:solidFill>
                      <a:srgbClr val="A50021"/>
                    </a:solidFill>
                  </a:rPr>
                  <a:t>)</a:t>
                </a:r>
                <a:r>
                  <a:rPr lang="zh-TW" altLang="en-US" sz="2000" dirty="0" smtClean="0">
                    <a:solidFill>
                      <a:srgbClr val="A50021"/>
                    </a:solidFill>
                  </a:rPr>
                  <a:t>越低則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solidFill>
                      <a:srgbClr val="A50021"/>
                    </a:solidFill>
                  </a:rPr>
                  <a:t>↓；蘋果降低</a:t>
                </a:r>
                <a:r>
                  <a:rPr lang="en-US" altLang="zh-TW" sz="2000" dirty="0" smtClean="0">
                    <a:solidFill>
                      <a:srgbClr val="A50021"/>
                    </a:solidFill>
                  </a:rPr>
                  <a:t>1</a:t>
                </a:r>
                <a:r>
                  <a:rPr lang="zh-TW" altLang="en-US" sz="2000" dirty="0" smtClean="0">
                    <a:solidFill>
                      <a:srgbClr val="A50021"/>
                    </a:solidFill>
                  </a:rPr>
                  <a:t>元則對於最終價格降低</a:t>
                </a:r>
                <a:r>
                  <a:rPr lang="en-US" altLang="zh-TW" sz="2000" dirty="0" smtClean="0">
                    <a:solidFill>
                      <a:srgbClr val="A50021"/>
                    </a:solidFill>
                  </a:rPr>
                  <a:t>2.2</a:t>
                </a:r>
                <a:r>
                  <a:rPr lang="zh-TW" altLang="en-US" sz="2000" dirty="0" smtClean="0">
                    <a:solidFill>
                      <a:srgbClr val="A50021"/>
                    </a:solidFill>
                  </a:rPr>
                  <a:t>元。</a:t>
                </a:r>
                <a:endParaRPr lang="en-US" altLang="zh-TW" sz="2000" dirty="0" smtClean="0">
                  <a:solidFill>
                    <a:srgbClr val="A50021"/>
                  </a:solidFill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90" y="5875860"/>
                <a:ext cx="8038804" cy="400110"/>
              </a:xfrm>
              <a:prstGeom prst="rect">
                <a:avLst/>
              </a:prstGeom>
              <a:blipFill>
                <a:blip r:embed="rId12"/>
                <a:stretch>
                  <a:fillRect l="-835" t="-10606" r="-76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0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8" grpId="0"/>
      <p:bldP spid="59" grpId="0"/>
      <p:bldP spid="60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</a:t>
            </a:r>
            <a:endParaRPr lang="zh-TW" altLang="en-US" dirty="0"/>
          </a:p>
        </p:txBody>
      </p:sp>
      <p:pic>
        <p:nvPicPr>
          <p:cNvPr id="43" name="內容版面配置區 4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209" y="1765670"/>
            <a:ext cx="2137171" cy="154265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13</a:t>
            </a:fld>
            <a:endParaRPr lang="es-ES" altLang="zh-TW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454667" y="2536999"/>
          <a:ext cx="2625477" cy="22483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159">
                  <a:extLst>
                    <a:ext uri="{9D8B030D-6E8A-4147-A177-3AD203B41FA5}">
                      <a16:colId xmlns:a16="http://schemas.microsoft.com/office/drawing/2014/main" val="2150256942"/>
                    </a:ext>
                  </a:extLst>
                </a:gridCol>
                <a:gridCol w="875159">
                  <a:extLst>
                    <a:ext uri="{9D8B030D-6E8A-4147-A177-3AD203B41FA5}">
                      <a16:colId xmlns:a16="http://schemas.microsoft.com/office/drawing/2014/main" val="1661462024"/>
                    </a:ext>
                  </a:extLst>
                </a:gridCol>
                <a:gridCol w="875159">
                  <a:extLst>
                    <a:ext uri="{9D8B030D-6E8A-4147-A177-3AD203B41FA5}">
                      <a16:colId xmlns:a16="http://schemas.microsoft.com/office/drawing/2014/main" val="3354723886"/>
                    </a:ext>
                  </a:extLst>
                </a:gridCol>
              </a:tblGrid>
              <a:tr h="7494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778263"/>
                  </a:ext>
                </a:extLst>
              </a:tr>
              <a:tr h="7494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209309"/>
                  </a:ext>
                </a:extLst>
              </a:tr>
              <a:tr h="7494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938855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867158" y="1942022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+mn-lt"/>
              </a:rPr>
              <a:t>Weights</a:t>
            </a:r>
            <a:endParaRPr lang="zh-TW" altLang="en-US" sz="3200" dirty="0">
              <a:latin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318296" y="5082416"/>
            <a:ext cx="4123245" cy="1320792"/>
            <a:chOff x="5552236" y="4855998"/>
            <a:chExt cx="4123245" cy="1320792"/>
          </a:xfrm>
        </p:grpSpPr>
        <p:sp>
          <p:nvSpPr>
            <p:cNvPr id="8" name="文字方塊 7"/>
            <p:cNvSpPr txBox="1"/>
            <p:nvPr/>
          </p:nvSpPr>
          <p:spPr>
            <a:xfrm>
              <a:off x="5552236" y="5592015"/>
              <a:ext cx="41232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latin typeface="+mn-lt"/>
                </a:rPr>
                <a:t>Forward Propagation</a:t>
              </a:r>
              <a:endParaRPr lang="zh-TW" altLang="en-US" sz="3200" dirty="0">
                <a:latin typeface="+mn-lt"/>
              </a:endParaRPr>
            </a:p>
          </p:txBody>
        </p:sp>
        <p:sp>
          <p:nvSpPr>
            <p:cNvPr id="9" name="向下箭號 8"/>
            <p:cNvSpPr/>
            <p:nvPr/>
          </p:nvSpPr>
          <p:spPr bwMode="auto">
            <a:xfrm>
              <a:off x="6722875" y="4855998"/>
              <a:ext cx="382165" cy="57606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2287772" y="5875580"/>
            <a:ext cx="1862606" cy="584775"/>
            <a:chOff x="3521712" y="5649162"/>
            <a:chExt cx="1862606" cy="584775"/>
          </a:xfrm>
        </p:grpSpPr>
        <p:sp>
          <p:nvSpPr>
            <p:cNvPr id="11" name="向下箭號 10"/>
            <p:cNvSpPr/>
            <p:nvPr/>
          </p:nvSpPr>
          <p:spPr bwMode="auto">
            <a:xfrm rot="5400000">
              <a:off x="4905203" y="5662998"/>
              <a:ext cx="382165" cy="57606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521712" y="5649162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+mn-ea"/>
                </a:rPr>
                <a:t>Loss</a:t>
              </a:r>
              <a:endParaRPr lang="zh-TW" altLang="en-US" sz="3200" dirty="0">
                <a:latin typeface="+mn-ea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307535" y="4748585"/>
            <a:ext cx="3419526" cy="1193675"/>
            <a:chOff x="2541475" y="4522167"/>
            <a:chExt cx="3419526" cy="1193675"/>
          </a:xfrm>
        </p:grpSpPr>
        <p:sp>
          <p:nvSpPr>
            <p:cNvPr id="14" name="文字方塊 13"/>
            <p:cNvSpPr txBox="1"/>
            <p:nvPr/>
          </p:nvSpPr>
          <p:spPr>
            <a:xfrm>
              <a:off x="2541475" y="4522167"/>
              <a:ext cx="34195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/>
                <a:t>Back </a:t>
              </a:r>
              <a:r>
                <a:rPr lang="en-US" altLang="zh-TW" sz="3200" dirty="0"/>
                <a:t>Propagation</a:t>
              </a:r>
              <a:endParaRPr lang="zh-TW" altLang="en-US" sz="3200" dirty="0"/>
            </a:p>
          </p:txBody>
        </p:sp>
        <p:sp>
          <p:nvSpPr>
            <p:cNvPr id="15" name="向下箭號 14"/>
            <p:cNvSpPr/>
            <p:nvPr/>
          </p:nvSpPr>
          <p:spPr bwMode="auto">
            <a:xfrm rot="10800000">
              <a:off x="3841648" y="5139778"/>
              <a:ext cx="382165" cy="57606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303997" y="3517177"/>
            <a:ext cx="1777912" cy="813556"/>
            <a:chOff x="3537937" y="3290759"/>
            <a:chExt cx="1777912" cy="813556"/>
          </a:xfrm>
        </p:grpSpPr>
        <p:sp>
          <p:nvSpPr>
            <p:cNvPr id="17" name="向右箭號 16"/>
            <p:cNvSpPr/>
            <p:nvPr/>
          </p:nvSpPr>
          <p:spPr bwMode="auto">
            <a:xfrm rot="19301466">
              <a:off x="4130744" y="3701558"/>
              <a:ext cx="1185105" cy="40275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 rot="19257809">
              <a:off x="3537937" y="3290759"/>
              <a:ext cx="15055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+mn-ea"/>
                </a:rPr>
                <a:t>Update</a:t>
              </a:r>
              <a:endParaRPr lang="zh-TW" altLang="en-US" sz="3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0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Update:</a:t>
            </a:r>
            <a:br>
              <a:rPr lang="en-US" altLang="zh-TW" dirty="0" smtClean="0"/>
            </a:br>
            <a:r>
              <a:rPr lang="en-US" altLang="zh-TW" dirty="0" smtClean="0"/>
              <a:t>Gradient descent method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14</a:t>
            </a:fld>
            <a:endParaRPr lang="es-E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50385" y="2636912"/>
                <a:ext cx="7963206" cy="1144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36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      ,</m:t>
                      </m:r>
                      <m:r>
                        <a:rPr lang="zh-TW" altLang="en-US" sz="36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zh-TW" altLang="en-US" sz="3600" i="1" smtClean="0"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6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85" y="2636912"/>
                <a:ext cx="7963206" cy="1144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810879" y="4874945"/>
                <a:ext cx="5057218" cy="1000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 smtClean="0"/>
                  <a:t>Q : </a:t>
                </a:r>
                <a:r>
                  <a:rPr lang="zh-TW" altLang="en-US" sz="2000" dirty="0" smtClean="0"/>
                  <a:t>蘋果價格</a:t>
                </a:r>
                <a:r>
                  <a:rPr lang="en-US" altLang="zh-TW" sz="2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)</a:t>
                </a:r>
                <a:r>
                  <a:rPr lang="zh-TW" altLang="en-US" sz="2000" dirty="0" smtClean="0"/>
                  <a:t>對於支付金額</a:t>
                </a:r>
                <a:r>
                  <a:rPr lang="en-US" altLang="zh-TW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2000" dirty="0" smtClean="0"/>
                  <a:t>)</a:t>
                </a:r>
                <a:r>
                  <a:rPr lang="zh-TW" altLang="en-US" sz="2000" dirty="0" smtClean="0"/>
                  <a:t>的變化量</a:t>
                </a:r>
                <a:r>
                  <a:rPr lang="en-US" altLang="zh-TW" sz="2000" dirty="0" smtClean="0"/>
                  <a:t>?</a:t>
                </a:r>
              </a:p>
              <a:p>
                <a:pPr algn="ctr"/>
                <a:r>
                  <a:rPr lang="en-US" altLang="zh-TW" sz="2400" dirty="0" err="1" smtClean="0"/>
                  <a:t>Ans</a:t>
                </a:r>
                <a:r>
                  <a:rPr lang="zh-TW" altLang="en-US" sz="2400" dirty="0" smtClean="0"/>
                  <a:t> </a:t>
                </a:r>
                <a:r>
                  <a:rPr lang="en-US" altLang="zh-TW" sz="2400" dirty="0" smtClean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=1.1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×2=2.2</m:t>
                    </m:r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879" y="4874945"/>
                <a:ext cx="5057218" cy="1000915"/>
              </a:xfrm>
              <a:prstGeom prst="rect">
                <a:avLst/>
              </a:prstGeom>
              <a:blipFill>
                <a:blip r:embed="rId4"/>
                <a:stretch>
                  <a:fillRect l="-1205" t="-4268" r="-6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53390" y="5875860"/>
                <a:ext cx="80388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000" dirty="0" smtClean="0">
                    <a:solidFill>
                      <a:srgbClr val="A50021"/>
                    </a:solidFill>
                  </a:rPr>
                  <a:t>期望支付金額</a:t>
                </a:r>
                <a:r>
                  <a:rPr lang="en-US" altLang="zh-TW" sz="2000" dirty="0" smtClean="0">
                    <a:solidFill>
                      <a:srgbClr val="A5002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sz="2000" dirty="0" smtClean="0">
                    <a:solidFill>
                      <a:srgbClr val="A50021"/>
                    </a:solidFill>
                  </a:rPr>
                  <a:t>)</a:t>
                </a:r>
                <a:r>
                  <a:rPr lang="zh-TW" altLang="en-US" sz="2000" dirty="0" smtClean="0">
                    <a:solidFill>
                      <a:srgbClr val="A50021"/>
                    </a:solidFill>
                  </a:rPr>
                  <a:t>越低則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solidFill>
                      <a:srgbClr val="A50021"/>
                    </a:solidFill>
                  </a:rPr>
                  <a:t>↓；蘋果降低</a:t>
                </a:r>
                <a:r>
                  <a:rPr lang="en-US" altLang="zh-TW" sz="2000" dirty="0" smtClean="0">
                    <a:solidFill>
                      <a:srgbClr val="A50021"/>
                    </a:solidFill>
                  </a:rPr>
                  <a:t>1</a:t>
                </a:r>
                <a:r>
                  <a:rPr lang="zh-TW" altLang="en-US" sz="2000" dirty="0" smtClean="0">
                    <a:solidFill>
                      <a:srgbClr val="A50021"/>
                    </a:solidFill>
                  </a:rPr>
                  <a:t>元則對於最終價格降低</a:t>
                </a:r>
                <a:r>
                  <a:rPr lang="en-US" altLang="zh-TW" sz="2000" dirty="0" smtClean="0">
                    <a:solidFill>
                      <a:srgbClr val="A50021"/>
                    </a:solidFill>
                  </a:rPr>
                  <a:t>2.2</a:t>
                </a:r>
                <a:r>
                  <a:rPr lang="zh-TW" altLang="en-US" sz="2000" dirty="0" smtClean="0">
                    <a:solidFill>
                      <a:srgbClr val="A50021"/>
                    </a:solidFill>
                  </a:rPr>
                  <a:t>元。</a:t>
                </a:r>
                <a:endParaRPr lang="en-US" altLang="zh-TW" sz="2000" dirty="0" smtClean="0">
                  <a:solidFill>
                    <a:srgbClr val="A50021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90" y="5875860"/>
                <a:ext cx="8038804" cy="400110"/>
              </a:xfrm>
              <a:prstGeom prst="rect">
                <a:avLst/>
              </a:prstGeom>
              <a:blipFill>
                <a:blip r:embed="rId5"/>
                <a:stretch>
                  <a:fillRect l="-835" t="-10606" r="-76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750385" y="3951909"/>
            <a:ext cx="6205225" cy="752070"/>
            <a:chOff x="3002522" y="3982337"/>
            <a:chExt cx="6205225" cy="7520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3002522" y="3982337"/>
                  <a:ext cx="174496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𝑋𝑊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altLang="zh-TW" sz="2400" b="0" i="1" dirty="0" smtClean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22" y="3982337"/>
                  <a:ext cx="174496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97" r="-3497" b="-983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3002522" y="3995743"/>
                  <a:ext cx="6205225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oMath>
                    </m:oMathPara>
                  </a14:m>
                  <a:endParaRPr lang="en-US" altLang="zh-TW" sz="2400" dirty="0" smtClean="0"/>
                </a:p>
                <a:p>
                  <a:r>
                    <a:rPr lang="zh-TW" altLang="en-US" sz="2400" b="0" dirty="0" smtClean="0"/>
                    <a:t>→　</a:t>
                  </a:r>
                  <a:r>
                    <a:rPr lang="en-US" altLang="zh-TW" sz="2400" b="0" dirty="0" err="1" smtClean="0">
                      <a:solidFill>
                        <a:srgbClr val="A50021"/>
                      </a:solidFill>
                    </a:rPr>
                    <a:t>act.f</a:t>
                  </a:r>
                  <a:r>
                    <a:rPr lang="zh-TW" altLang="en-US" sz="2400" b="0" dirty="0" smtClean="0">
                      <a:solidFill>
                        <a:srgbClr val="A50021"/>
                      </a:solidFill>
                    </a:rPr>
                    <a:t> 對於倒傳遞的偏微分計算有重要影響</a:t>
                  </a:r>
                  <a:endParaRPr lang="en-US" altLang="zh-TW" sz="2400" b="0" dirty="0" smtClean="0">
                    <a:solidFill>
                      <a:srgbClr val="A5002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2522" y="3995743"/>
                  <a:ext cx="6205225" cy="738664"/>
                </a:xfrm>
                <a:prstGeom prst="rect">
                  <a:avLst/>
                </a:prstGeom>
                <a:blipFill>
                  <a:blip r:embed="rId7"/>
                  <a:stretch>
                    <a:fillRect l="-2947" r="-2063" b="-237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4809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Review</a:t>
            </a:r>
            <a:endParaRPr lang="zh-TW" altLang="en-US" dirty="0"/>
          </a:p>
        </p:txBody>
      </p:sp>
      <p:pic>
        <p:nvPicPr>
          <p:cNvPr id="43" name="內容版面配置區 4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209" y="1765670"/>
            <a:ext cx="2137171" cy="154265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15</a:t>
            </a:fld>
            <a:endParaRPr lang="es-ES" altLang="zh-TW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454667" y="2536999"/>
          <a:ext cx="2625477" cy="22483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159">
                  <a:extLst>
                    <a:ext uri="{9D8B030D-6E8A-4147-A177-3AD203B41FA5}">
                      <a16:colId xmlns:a16="http://schemas.microsoft.com/office/drawing/2014/main" val="2150256942"/>
                    </a:ext>
                  </a:extLst>
                </a:gridCol>
                <a:gridCol w="875159">
                  <a:extLst>
                    <a:ext uri="{9D8B030D-6E8A-4147-A177-3AD203B41FA5}">
                      <a16:colId xmlns:a16="http://schemas.microsoft.com/office/drawing/2014/main" val="1661462024"/>
                    </a:ext>
                  </a:extLst>
                </a:gridCol>
                <a:gridCol w="875159">
                  <a:extLst>
                    <a:ext uri="{9D8B030D-6E8A-4147-A177-3AD203B41FA5}">
                      <a16:colId xmlns:a16="http://schemas.microsoft.com/office/drawing/2014/main" val="3354723886"/>
                    </a:ext>
                  </a:extLst>
                </a:gridCol>
              </a:tblGrid>
              <a:tr h="7494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778263"/>
                  </a:ext>
                </a:extLst>
              </a:tr>
              <a:tr h="7494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209309"/>
                  </a:ext>
                </a:extLst>
              </a:tr>
              <a:tr h="7494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938855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867158" y="1942022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+mn-lt"/>
              </a:rPr>
              <a:t>Weights</a:t>
            </a:r>
            <a:endParaRPr lang="zh-TW" altLang="en-US" sz="3200" dirty="0">
              <a:latin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318296" y="5082416"/>
            <a:ext cx="4123245" cy="1320792"/>
            <a:chOff x="5552236" y="4855998"/>
            <a:chExt cx="4123245" cy="1320792"/>
          </a:xfrm>
        </p:grpSpPr>
        <p:sp>
          <p:nvSpPr>
            <p:cNvPr id="8" name="文字方塊 7"/>
            <p:cNvSpPr txBox="1"/>
            <p:nvPr/>
          </p:nvSpPr>
          <p:spPr>
            <a:xfrm>
              <a:off x="5552236" y="5592015"/>
              <a:ext cx="41232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>
                  <a:latin typeface="+mn-lt"/>
                </a:rPr>
                <a:t>Forward Propagation</a:t>
              </a:r>
              <a:endParaRPr lang="zh-TW" altLang="en-US" sz="3200" dirty="0">
                <a:latin typeface="+mn-lt"/>
              </a:endParaRPr>
            </a:p>
          </p:txBody>
        </p:sp>
        <p:sp>
          <p:nvSpPr>
            <p:cNvPr id="9" name="向下箭號 8"/>
            <p:cNvSpPr/>
            <p:nvPr/>
          </p:nvSpPr>
          <p:spPr bwMode="auto">
            <a:xfrm>
              <a:off x="6722875" y="4855998"/>
              <a:ext cx="382165" cy="57606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2287772" y="5875580"/>
            <a:ext cx="1862606" cy="584775"/>
            <a:chOff x="3521712" y="5649162"/>
            <a:chExt cx="1862606" cy="584775"/>
          </a:xfrm>
        </p:grpSpPr>
        <p:sp>
          <p:nvSpPr>
            <p:cNvPr id="11" name="向下箭號 10"/>
            <p:cNvSpPr/>
            <p:nvPr/>
          </p:nvSpPr>
          <p:spPr bwMode="auto">
            <a:xfrm rot="5400000">
              <a:off x="4905203" y="5662998"/>
              <a:ext cx="382165" cy="57606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521712" y="5649162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+mn-ea"/>
                </a:rPr>
                <a:t>Loss</a:t>
              </a:r>
              <a:endParaRPr lang="zh-TW" altLang="en-US" sz="3200" dirty="0">
                <a:latin typeface="+mn-ea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307535" y="4748585"/>
            <a:ext cx="3419526" cy="1193675"/>
            <a:chOff x="2541475" y="4522167"/>
            <a:chExt cx="3419526" cy="1193675"/>
          </a:xfrm>
        </p:grpSpPr>
        <p:sp>
          <p:nvSpPr>
            <p:cNvPr id="14" name="文字方塊 13"/>
            <p:cNvSpPr txBox="1"/>
            <p:nvPr/>
          </p:nvSpPr>
          <p:spPr>
            <a:xfrm>
              <a:off x="2541475" y="4522167"/>
              <a:ext cx="34195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/>
                <a:t>Back </a:t>
              </a:r>
              <a:r>
                <a:rPr lang="en-US" altLang="zh-TW" sz="3200" dirty="0"/>
                <a:t>Propagation</a:t>
              </a:r>
              <a:endParaRPr lang="zh-TW" altLang="en-US" sz="3200" dirty="0"/>
            </a:p>
          </p:txBody>
        </p:sp>
        <p:sp>
          <p:nvSpPr>
            <p:cNvPr id="15" name="向下箭號 14"/>
            <p:cNvSpPr/>
            <p:nvPr/>
          </p:nvSpPr>
          <p:spPr bwMode="auto">
            <a:xfrm rot="10800000">
              <a:off x="3841648" y="5139778"/>
              <a:ext cx="382165" cy="57606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303997" y="3517177"/>
            <a:ext cx="1777912" cy="813556"/>
            <a:chOff x="3537937" y="3290759"/>
            <a:chExt cx="1777912" cy="813556"/>
          </a:xfrm>
        </p:grpSpPr>
        <p:sp>
          <p:nvSpPr>
            <p:cNvPr id="17" name="向右箭號 16"/>
            <p:cNvSpPr/>
            <p:nvPr/>
          </p:nvSpPr>
          <p:spPr bwMode="auto">
            <a:xfrm rot="19301466">
              <a:off x="4130744" y="3701558"/>
              <a:ext cx="1185105" cy="40275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 rot="19257809">
              <a:off x="3537937" y="3290759"/>
              <a:ext cx="15055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+mn-ea"/>
                </a:rPr>
                <a:t>Update</a:t>
              </a:r>
              <a:endParaRPr lang="zh-TW" altLang="en-US" sz="3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67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Exercises 1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16</a:t>
            </a:fld>
            <a:endParaRPr lang="es-E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04864"/>
                <a:ext cx="8244228" cy="410445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=−3,   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=4, 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𝑙𝑟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zh-TW" altLang="en-US" dirty="0" smtClean="0"/>
                  <a:t>利用梯度下降法去逼近最小值</a:t>
                </a:r>
                <a:endParaRPr lang="en-US" altLang="zh-TW" dirty="0" smtClean="0"/>
              </a:p>
              <a:p>
                <a:r>
                  <a:rPr lang="en-US" altLang="zh-TW" dirty="0"/>
                  <a:t>(</a:t>
                </a:r>
                <a:r>
                  <a:rPr lang="en-US" altLang="zh-TW" dirty="0" smtClean="0"/>
                  <a:t>gradient_descent_plot_method.py)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04864"/>
                <a:ext cx="8244228" cy="4104456"/>
              </a:xfrm>
              <a:blipFill>
                <a:blip r:embed="rId2"/>
                <a:stretch>
                  <a:fillRect l="-2367" b="-7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1047683"/>
            <a:ext cx="5501029" cy="374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3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Exercises 2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17</a:t>
            </a:fld>
            <a:endParaRPr lang="es-ES" altLang="zh-TW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8" y="1967136"/>
            <a:ext cx="5262289" cy="3456384"/>
          </a:xfrm>
        </p:spPr>
      </p:pic>
      <p:sp>
        <p:nvSpPr>
          <p:cNvPr id="11" name="文字方塊 10"/>
          <p:cNvSpPr txBox="1"/>
          <p:nvPr/>
        </p:nvSpPr>
        <p:spPr>
          <a:xfrm>
            <a:off x="5940152" y="2424343"/>
            <a:ext cx="31357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+mn-lt"/>
              </a:rPr>
              <a:t>Input = [ 0.6, 0.9 ]</a:t>
            </a:r>
          </a:p>
          <a:p>
            <a:r>
              <a:rPr lang="en-US" altLang="zh-TW" sz="2000" dirty="0" smtClean="0">
                <a:latin typeface="+mn-lt"/>
              </a:rPr>
              <a:t>Label = [0, 0, 1]</a:t>
            </a:r>
          </a:p>
          <a:p>
            <a:r>
              <a:rPr lang="en-US" altLang="zh-TW" sz="2000" dirty="0" smtClean="0">
                <a:latin typeface="+mn-lt"/>
              </a:rPr>
              <a:t>Learning rate = 1.0</a:t>
            </a:r>
          </a:p>
          <a:p>
            <a:r>
              <a:rPr lang="en-US" altLang="zh-TW" sz="2000" dirty="0" smtClean="0">
                <a:latin typeface="+mn-lt"/>
              </a:rPr>
              <a:t>Epochs = 5</a:t>
            </a:r>
          </a:p>
          <a:p>
            <a:r>
              <a:rPr lang="en-US" altLang="zh-TW" sz="2000" dirty="0" smtClean="0">
                <a:latin typeface="+mn-lt"/>
              </a:rPr>
              <a:t>W : Random</a:t>
            </a:r>
          </a:p>
          <a:p>
            <a:r>
              <a:rPr lang="en-US" altLang="zh-TW" sz="2000" dirty="0" smtClean="0">
                <a:latin typeface="+mn-lt"/>
              </a:rPr>
              <a:t>Activation = </a:t>
            </a:r>
            <a:r>
              <a:rPr lang="en-US" altLang="zh-TW" sz="2000" dirty="0" err="1" smtClean="0">
                <a:latin typeface="+mn-lt"/>
              </a:rPr>
              <a:t>softmax</a:t>
            </a:r>
            <a:r>
              <a:rPr lang="en-US" altLang="zh-TW" sz="2000" dirty="0" smtClean="0">
                <a:latin typeface="+mn-lt"/>
              </a:rPr>
              <a:t>()</a:t>
            </a:r>
          </a:p>
          <a:p>
            <a:r>
              <a:rPr lang="en-US" altLang="zh-TW" sz="2000" dirty="0" smtClean="0">
                <a:latin typeface="+mn-lt"/>
              </a:rPr>
              <a:t>Cross Entropy error</a:t>
            </a:r>
          </a:p>
          <a:p>
            <a:endParaRPr lang="en-US" altLang="zh-TW" sz="2000" dirty="0">
              <a:latin typeface="+mn-lt"/>
            </a:endParaRPr>
          </a:p>
          <a:p>
            <a:r>
              <a:rPr lang="en-US" altLang="zh-TW" sz="2000" dirty="0" smtClean="0">
                <a:latin typeface="+mn-lt"/>
              </a:rPr>
              <a:t>(gradient_simplenet.py)</a:t>
            </a:r>
            <a:endParaRPr lang="zh-TW" altLang="en-US" sz="2000" dirty="0">
              <a:latin typeface="+mn-lt"/>
            </a:endParaRPr>
          </a:p>
        </p:txBody>
      </p:sp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62" y="1772816"/>
            <a:ext cx="4187219" cy="446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4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Midterm </a:t>
            </a:r>
            <a:r>
              <a:rPr lang="en-US" altLang="zh-TW" dirty="0" smtClean="0"/>
              <a:t>exam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Image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classification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132856"/>
            <a:ext cx="8244228" cy="41764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 smtClean="0"/>
              <a:t>Dataset :</a:t>
            </a:r>
            <a:r>
              <a:rPr lang="zh-TW" altLang="en-US" dirty="0" smtClean="0"/>
              <a:t>　</a:t>
            </a:r>
            <a:r>
              <a:rPr lang="en-US" altLang="zh-TW" dirty="0" smtClean="0"/>
              <a:t>MNIST</a:t>
            </a:r>
            <a:r>
              <a:rPr lang="zh-TW" altLang="en-US" dirty="0" smtClean="0"/>
              <a:t>手寫辨識數據集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Category = 10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dirty="0" smtClean="0"/>
              <a:t>Tasks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dirty="0" smtClean="0"/>
              <a:t>使用</a:t>
            </a:r>
            <a:r>
              <a:rPr lang="en-US" altLang="zh-TW" dirty="0" err="1" smtClean="0"/>
              <a:t>Keras</a:t>
            </a:r>
            <a:endParaRPr lang="en-US" altLang="zh-TW" dirty="0" smtClean="0"/>
          </a:p>
          <a:p>
            <a:pPr lvl="2">
              <a:buFont typeface="Wingdings" panose="05000000000000000000" pitchFamily="2" charset="2"/>
              <a:buChar char="u"/>
            </a:pPr>
            <a:r>
              <a:rPr lang="zh-TW" altLang="en-US" dirty="0" smtClean="0"/>
              <a:t>資料前處理</a:t>
            </a:r>
            <a:r>
              <a:rPr lang="en-US" altLang="zh-TW" dirty="0" smtClean="0"/>
              <a:t>(one-hot)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TW" altLang="en-US" dirty="0" smtClean="0"/>
              <a:t>建立</a:t>
            </a:r>
            <a:r>
              <a:rPr lang="en-US" altLang="zh-TW" dirty="0" smtClean="0"/>
              <a:t>ANN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TW" altLang="en-US" dirty="0" smtClean="0"/>
              <a:t>訓練</a:t>
            </a:r>
            <a:r>
              <a:rPr lang="en-US" altLang="zh-TW" dirty="0" smtClean="0"/>
              <a:t>ANN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zh-TW" altLang="en-US" dirty="0" smtClean="0"/>
              <a:t>評估與使用</a:t>
            </a:r>
            <a:r>
              <a:rPr lang="en-US" altLang="zh-TW" dirty="0" smtClean="0"/>
              <a:t>ANN</a:t>
            </a:r>
          </a:p>
          <a:p>
            <a:pPr lvl="2">
              <a:buFont typeface="Wingdings" panose="05000000000000000000" pitchFamily="2" charset="2"/>
              <a:buChar char="u"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18</a:t>
            </a:fld>
            <a:endParaRPr lang="es-E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5724128" y="3933056"/>
            <a:ext cx="31149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rgbClr val="A50021"/>
                </a:solidFill>
                <a:latin typeface="+mn-lt"/>
              </a:rPr>
              <a:t>學習目的 </a:t>
            </a:r>
            <a:r>
              <a:rPr lang="en-US" altLang="zh-TW" sz="2400" dirty="0" smtClean="0">
                <a:solidFill>
                  <a:srgbClr val="A50021"/>
                </a:solidFill>
                <a:latin typeface="+mn-lt"/>
              </a:rPr>
              <a:t>:</a:t>
            </a:r>
            <a:r>
              <a:rPr lang="zh-TW" altLang="en-US" sz="2400" dirty="0" smtClean="0">
                <a:solidFill>
                  <a:srgbClr val="A50021"/>
                </a:solidFill>
                <a:latin typeface="+mn-lt"/>
              </a:rPr>
              <a:t> 使用</a:t>
            </a:r>
            <a:r>
              <a:rPr lang="en-US" altLang="zh-TW" sz="2400" dirty="0" err="1" smtClean="0">
                <a:solidFill>
                  <a:srgbClr val="A50021"/>
                </a:solidFill>
                <a:latin typeface="+mn-lt"/>
              </a:rPr>
              <a:t>Keras</a:t>
            </a:r>
            <a:endParaRPr lang="en-US" altLang="zh-TW" sz="2400" dirty="0" smtClean="0">
              <a:solidFill>
                <a:srgbClr val="A50021"/>
              </a:solidFill>
              <a:latin typeface="+mn-lt"/>
            </a:endParaRPr>
          </a:p>
          <a:p>
            <a:r>
              <a:rPr lang="en-US" altLang="zh-TW" sz="2000" dirty="0" smtClean="0">
                <a:latin typeface="+mn-lt"/>
              </a:rPr>
              <a:t>ANN_MNIST.py</a:t>
            </a:r>
            <a:endParaRPr lang="zh-TW" alt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582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Midterm </a:t>
            </a:r>
            <a:r>
              <a:rPr lang="en-US" altLang="zh-TW" dirty="0" smtClean="0"/>
              <a:t>exam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Objective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detection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856"/>
                <a:ext cx="8244228" cy="4176464"/>
              </a:xfrm>
            </p:spPr>
            <p:txBody>
              <a:bodyPr/>
              <a:lstStyle/>
              <a:p>
                <a:pPr marL="342900" lvl="1" indent="-342900">
                  <a:buFont typeface="Wingdings" panose="05000000000000000000" pitchFamily="2" charset="2"/>
                  <a:buChar char="Ø"/>
                </a:pPr>
                <a:r>
                  <a:rPr lang="en-US" altLang="zh-TW" sz="3200" dirty="0" smtClean="0"/>
                  <a:t>Dataset :</a:t>
                </a:r>
              </a:p>
              <a:p>
                <a:pPr marL="742950" lvl="2" indent="-342900">
                  <a:buFont typeface="Wingdings" panose="05000000000000000000" pitchFamily="2" charset="2"/>
                  <a:buChar char="ü"/>
                </a:pPr>
                <a:r>
                  <a:rPr lang="en-US" altLang="zh-TW" sz="2800" dirty="0" smtClean="0"/>
                  <a:t>label :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𝑐𝑙𝑎𝑠𝑠</m:t>
                    </m:r>
                  </m:oMath>
                </a14:m>
                <a:r>
                  <a:rPr lang="en-US" altLang="zh-TW" sz="2800" dirty="0" smtClean="0"/>
                  <a:t>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 smtClean="0"/>
                  <a:t>Tasks: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dirty="0" smtClean="0"/>
                  <a:t>使用同一個</a:t>
                </a:r>
                <a:r>
                  <a:rPr lang="en-US" altLang="zh-TW" dirty="0" smtClean="0"/>
                  <a:t>ANN</a:t>
                </a:r>
                <a:r>
                  <a:rPr lang="zh-TW" altLang="en-US" dirty="0" smtClean="0"/>
                  <a:t>架構</a:t>
                </a:r>
                <a:endParaRPr lang="en-US" altLang="zh-TW" dirty="0" smtClean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dirty="0" smtClean="0"/>
                  <a:t>修改為正確的輸出維度</a:t>
                </a:r>
                <a:endParaRPr lang="en-US" altLang="zh-TW" dirty="0" smtClean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dirty="0" smtClean="0"/>
                  <a:t>修改適</a:t>
                </a:r>
                <a:r>
                  <a:rPr lang="zh-TW" altLang="en-US" dirty="0"/>
                  <a:t>合</a:t>
                </a:r>
                <a:r>
                  <a:rPr lang="zh-TW" altLang="en-US" dirty="0" smtClean="0"/>
                  <a:t>的</a:t>
                </a:r>
                <a:r>
                  <a:rPr lang="en-US" altLang="zh-TW" dirty="0" smtClean="0"/>
                  <a:t>loss function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856"/>
                <a:ext cx="8244228" cy="4176464"/>
              </a:xfrm>
              <a:blipFill>
                <a:blip r:embed="rId2"/>
                <a:stretch>
                  <a:fillRect l="-1627" t="-18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19</a:t>
            </a:fld>
            <a:endParaRPr lang="es-E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397399"/>
            <a:ext cx="3401521" cy="345638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35132" y="5407507"/>
            <a:ext cx="50301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A50021"/>
                </a:solidFill>
                <a:latin typeface="+mn-lt"/>
              </a:rPr>
              <a:t>學習目的</a:t>
            </a:r>
            <a:r>
              <a:rPr lang="en-US" altLang="zh-TW" sz="2800" dirty="0" smtClean="0">
                <a:solidFill>
                  <a:srgbClr val="A50021"/>
                </a:solidFill>
                <a:latin typeface="+mn-lt"/>
              </a:rPr>
              <a:t>:</a:t>
            </a:r>
            <a:r>
              <a:rPr lang="zh-TW" altLang="en-US" sz="2800" dirty="0" smtClean="0">
                <a:solidFill>
                  <a:srgbClr val="A50021"/>
                </a:solidFill>
                <a:latin typeface="+mn-lt"/>
              </a:rPr>
              <a:t> 神經網路具有泛用性</a:t>
            </a:r>
            <a:endParaRPr lang="en-US" altLang="zh-TW" sz="2800" dirty="0" smtClean="0">
              <a:solidFill>
                <a:srgbClr val="A50021"/>
              </a:solidFill>
              <a:latin typeface="+mn-lt"/>
            </a:endParaRPr>
          </a:p>
          <a:p>
            <a:r>
              <a:rPr lang="en-US" altLang="zh-TW" sz="2400" dirty="0" smtClean="0">
                <a:latin typeface="+mn-lt"/>
              </a:rPr>
              <a:t>ANN_ObjectiveDetection.py</a:t>
            </a:r>
            <a:endParaRPr lang="zh-TW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386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br>
              <a:rPr lang="en-US" altLang="zh-TW" dirty="0" smtClean="0"/>
            </a:b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53549" y="2136304"/>
            <a:ext cx="7371898" cy="504056"/>
            <a:chOff x="1043608" y="2780928"/>
            <a:chExt cx="7371898" cy="504056"/>
          </a:xfrm>
        </p:grpSpPr>
        <p:sp>
          <p:nvSpPr>
            <p:cNvPr id="4" name="矩形 3"/>
            <p:cNvSpPr/>
            <p:nvPr/>
          </p:nvSpPr>
          <p:spPr bwMode="auto">
            <a:xfrm>
              <a:off x="1043608" y="2780928"/>
              <a:ext cx="1296144" cy="504056"/>
            </a:xfrm>
            <a:prstGeom prst="rect">
              <a:avLst/>
            </a:prstGeom>
            <a:solidFill>
              <a:srgbClr val="FFDA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 smtClean="0"/>
                <a:t>Sample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向右箭號 4"/>
            <p:cNvSpPr/>
            <p:nvPr/>
          </p:nvSpPr>
          <p:spPr bwMode="auto">
            <a:xfrm>
              <a:off x="2519772" y="2888940"/>
              <a:ext cx="936104" cy="288032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635179" y="2848290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u="sng" dirty="0" smtClean="0"/>
                <a:t>人類</a:t>
              </a:r>
              <a:r>
                <a:rPr lang="zh-TW" altLang="en-US" dirty="0" smtClean="0"/>
                <a:t>想出來的演算法</a:t>
              </a:r>
              <a:endParaRPr lang="zh-TW" altLang="en-US" dirty="0"/>
            </a:p>
          </p:txBody>
        </p:sp>
        <p:sp>
          <p:nvSpPr>
            <p:cNvPr id="8" name="向右箭號 7"/>
            <p:cNvSpPr/>
            <p:nvPr/>
          </p:nvSpPr>
          <p:spPr bwMode="auto">
            <a:xfrm>
              <a:off x="5897337" y="2888940"/>
              <a:ext cx="936104" cy="288032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7119362" y="2780928"/>
              <a:ext cx="1296144" cy="504056"/>
            </a:xfrm>
            <a:prstGeom prst="rect">
              <a:avLst/>
            </a:prstGeom>
            <a:solidFill>
              <a:srgbClr val="FFDA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 smtClean="0"/>
                <a:t>Result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60393" y="3301700"/>
            <a:ext cx="8131584" cy="1753898"/>
            <a:chOff x="900679" y="3645024"/>
            <a:chExt cx="8131584" cy="1753898"/>
          </a:xfrm>
        </p:grpSpPr>
        <p:grpSp>
          <p:nvGrpSpPr>
            <p:cNvPr id="34" name="群組 33"/>
            <p:cNvGrpSpPr/>
            <p:nvPr/>
          </p:nvGrpSpPr>
          <p:grpSpPr>
            <a:xfrm>
              <a:off x="900679" y="3645024"/>
              <a:ext cx="8131584" cy="710060"/>
              <a:chOff x="900679" y="3677252"/>
              <a:chExt cx="8131584" cy="710060"/>
            </a:xfrm>
          </p:grpSpPr>
          <p:grpSp>
            <p:nvGrpSpPr>
              <p:cNvPr id="37" name="群組 36"/>
              <p:cNvGrpSpPr/>
              <p:nvPr/>
            </p:nvGrpSpPr>
            <p:grpSpPr>
              <a:xfrm>
                <a:off x="900679" y="3748390"/>
                <a:ext cx="2412268" cy="504056"/>
                <a:chOff x="1043608" y="2780928"/>
                <a:chExt cx="2412268" cy="504056"/>
              </a:xfrm>
            </p:grpSpPr>
            <p:sp>
              <p:nvSpPr>
                <p:cNvPr id="41" name="矩形 40"/>
                <p:cNvSpPr/>
                <p:nvPr/>
              </p:nvSpPr>
              <p:spPr bwMode="auto">
                <a:xfrm>
                  <a:off x="1043608" y="2780928"/>
                  <a:ext cx="1296144" cy="504056"/>
                </a:xfrm>
                <a:prstGeom prst="rect">
                  <a:avLst/>
                </a:prstGeom>
                <a:solidFill>
                  <a:srgbClr val="FFDA65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TW" dirty="0" smtClean="0"/>
                    <a:t>Sample</a:t>
                  </a:r>
                  <a:endParaRPr kumimoji="0" lang="zh-TW" alt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向右箭號 41"/>
                <p:cNvSpPr/>
                <p:nvPr/>
              </p:nvSpPr>
              <p:spPr bwMode="auto">
                <a:xfrm>
                  <a:off x="2519772" y="2888940"/>
                  <a:ext cx="936104" cy="288032"/>
                </a:xfrm>
                <a:prstGeom prst="rightArrow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TW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8" name="文字方塊 37"/>
              <p:cNvSpPr txBox="1"/>
              <p:nvPr/>
            </p:nvSpPr>
            <p:spPr>
              <a:xfrm>
                <a:off x="3492250" y="3677252"/>
                <a:ext cx="27238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u="sng" dirty="0" smtClean="0"/>
                  <a:t>人類</a:t>
                </a:r>
                <a:r>
                  <a:rPr lang="zh-TW" altLang="en-US" dirty="0" smtClean="0"/>
                  <a:t>想出的來的</a:t>
                </a:r>
                <a:r>
                  <a:rPr lang="zh-TW" altLang="en-US" dirty="0" smtClean="0">
                    <a:solidFill>
                      <a:srgbClr val="FF0000"/>
                    </a:solidFill>
                  </a:rPr>
                  <a:t>特徵向量</a:t>
                </a:r>
                <a:endParaRPr lang="en-US" altLang="zh-TW" dirty="0" smtClean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altLang="zh-TW" dirty="0" smtClean="0"/>
                  <a:t>(SHIFT, HOG... </a:t>
                </a:r>
                <a:r>
                  <a:rPr lang="en-US" altLang="zh-TW" dirty="0" err="1" smtClean="0"/>
                  <a:t>etc</a:t>
                </a:r>
                <a:r>
                  <a:rPr lang="en-US" altLang="zh-TW" dirty="0" smtClean="0"/>
                  <a:t>)</a:t>
                </a:r>
                <a:endParaRPr lang="zh-TW" altLang="en-US" dirty="0"/>
              </a:p>
            </p:txBody>
          </p:sp>
          <p:sp>
            <p:nvSpPr>
              <p:cNvPr id="39" name="文字方塊 38"/>
              <p:cNvSpPr txBox="1"/>
              <p:nvPr/>
            </p:nvSpPr>
            <p:spPr>
              <a:xfrm>
                <a:off x="6930406" y="3740981"/>
                <a:ext cx="210185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TW" dirty="0" smtClean="0">
                    <a:latin typeface="+mn-lt"/>
                  </a:rPr>
                  <a:t>Machine </a:t>
                </a:r>
                <a:r>
                  <a:rPr lang="en-US" altLang="zh-TW" dirty="0" err="1" smtClean="0">
                    <a:latin typeface="+mn-lt"/>
                  </a:rPr>
                  <a:t>leaarning</a:t>
                </a:r>
                <a:endParaRPr lang="en-US" altLang="zh-TW" dirty="0" smtClean="0">
                  <a:latin typeface="+mn-lt"/>
                </a:endParaRPr>
              </a:p>
              <a:p>
                <a:pPr algn="ctr"/>
                <a:r>
                  <a:rPr lang="en-US" altLang="zh-TW" dirty="0" smtClean="0">
                    <a:latin typeface="+mn-lt"/>
                  </a:rPr>
                  <a:t>(SVM, KNN)</a:t>
                </a:r>
                <a:endParaRPr lang="zh-TW" altLang="en-US" dirty="0">
                  <a:latin typeface="+mn-lt"/>
                </a:endParaRPr>
              </a:p>
            </p:txBody>
          </p:sp>
          <p:sp>
            <p:nvSpPr>
              <p:cNvPr id="40" name="向右箭號 39"/>
              <p:cNvSpPr/>
              <p:nvPr/>
            </p:nvSpPr>
            <p:spPr bwMode="auto">
              <a:xfrm flipV="1">
                <a:off x="6216073" y="3856402"/>
                <a:ext cx="571156" cy="262552"/>
              </a:xfrm>
              <a:prstGeom prst="rightArrow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向右箭號 34"/>
            <p:cNvSpPr/>
            <p:nvPr/>
          </p:nvSpPr>
          <p:spPr bwMode="auto">
            <a:xfrm rot="5400000" flipV="1">
              <a:off x="7776893" y="4520614"/>
              <a:ext cx="375443" cy="172586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7316542" y="4894866"/>
              <a:ext cx="1296144" cy="504056"/>
            </a:xfrm>
            <a:prstGeom prst="rect">
              <a:avLst/>
            </a:prstGeom>
            <a:solidFill>
              <a:srgbClr val="FFDA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 smtClean="0"/>
                <a:t>Result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453549" y="5539908"/>
            <a:ext cx="7371898" cy="646331"/>
            <a:chOff x="1043608" y="2638653"/>
            <a:chExt cx="7371898" cy="646331"/>
          </a:xfrm>
        </p:grpSpPr>
        <p:sp>
          <p:nvSpPr>
            <p:cNvPr id="44" name="矩形 43"/>
            <p:cNvSpPr/>
            <p:nvPr/>
          </p:nvSpPr>
          <p:spPr bwMode="auto">
            <a:xfrm>
              <a:off x="1043608" y="2780928"/>
              <a:ext cx="1296144" cy="504056"/>
            </a:xfrm>
            <a:prstGeom prst="rect">
              <a:avLst/>
            </a:prstGeom>
            <a:solidFill>
              <a:srgbClr val="FFDA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 smtClean="0"/>
                <a:t>Sample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向右箭號 44"/>
            <p:cNvSpPr/>
            <p:nvPr/>
          </p:nvSpPr>
          <p:spPr bwMode="auto">
            <a:xfrm>
              <a:off x="2519772" y="2888940"/>
              <a:ext cx="936104" cy="288032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688246" y="2638653"/>
              <a:ext cx="2082621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dirty="0" smtClean="0">
                  <a:latin typeface="+mn-lt"/>
                </a:rPr>
                <a:t>Deep learning</a:t>
              </a:r>
            </a:p>
            <a:p>
              <a:pPr algn="ctr"/>
              <a:r>
                <a:rPr lang="en-US" altLang="zh-TW" dirty="0" smtClean="0">
                  <a:latin typeface="+mn-lt"/>
                </a:rPr>
                <a:t>(Neural Network)</a:t>
              </a:r>
            </a:p>
          </p:txBody>
        </p:sp>
        <p:sp>
          <p:nvSpPr>
            <p:cNvPr id="47" name="向右箭號 46"/>
            <p:cNvSpPr/>
            <p:nvPr/>
          </p:nvSpPr>
          <p:spPr bwMode="auto">
            <a:xfrm>
              <a:off x="5897337" y="2888940"/>
              <a:ext cx="936104" cy="288032"/>
            </a:xfrm>
            <a:prstGeom prst="rightArrow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7119362" y="2780928"/>
              <a:ext cx="1296144" cy="504056"/>
            </a:xfrm>
            <a:prstGeom prst="rect">
              <a:avLst/>
            </a:prstGeom>
            <a:solidFill>
              <a:srgbClr val="FFDA6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 smtClean="0"/>
                <a:t>Result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文字方塊 48"/>
          <p:cNvSpPr txBox="1"/>
          <p:nvPr/>
        </p:nvSpPr>
        <p:spPr>
          <a:xfrm>
            <a:off x="3810184" y="2932368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u="sng" dirty="0" smtClean="0">
                <a:latin typeface="+mj-lt"/>
              </a:rPr>
              <a:t>Extractor</a:t>
            </a:r>
            <a:endParaRPr lang="zh-TW" altLang="en-US" u="sng" dirty="0">
              <a:latin typeface="+mj-lt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972734" y="293684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u="sng" dirty="0" smtClean="0">
                <a:latin typeface="+mj-lt"/>
              </a:rPr>
              <a:t>Classifier</a:t>
            </a:r>
            <a:endParaRPr lang="zh-TW" altLang="en-US" u="sng" dirty="0">
              <a:latin typeface="+mj-lt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3045120" y="2896092"/>
            <a:ext cx="2677600" cy="1079392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275846" y="4404892"/>
            <a:ext cx="3727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</a:rPr>
              <a:t>Machine learning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具有可解釋性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latin typeface="+mn-lt"/>
                <a:sym typeface="Wingdings" panose="05000000000000000000" pitchFamily="2" charset="2"/>
              </a:rPr>
              <a:t>Deep learning </a:t>
            </a:r>
            <a:r>
              <a:rPr lang="en-US" altLang="zh-TW" dirty="0">
                <a:sym typeface="Wingdings" panose="05000000000000000000" pitchFamily="2" charset="2"/>
              </a:rPr>
              <a:t></a:t>
            </a:r>
            <a:r>
              <a:rPr lang="zh-TW" altLang="en-US" dirty="0">
                <a:sym typeface="Wingdings" panose="05000000000000000000" pitchFamily="2" charset="2"/>
              </a:rPr>
              <a:t> 基本上不可</a:t>
            </a:r>
            <a:r>
              <a:rPr lang="zh-TW" altLang="en-US" dirty="0" smtClean="0">
                <a:sym typeface="Wingdings" panose="05000000000000000000" pitchFamily="2" charset="2"/>
              </a:rPr>
              <a:t>解釋</a:t>
            </a:r>
            <a:endParaRPr lang="zh-TW" altLang="en-US" dirty="0"/>
          </a:p>
        </p:txBody>
      </p:sp>
      <p:pic>
        <p:nvPicPr>
          <p:cNvPr id="52" name="內容版面配置區 51" descr="畫面剪輯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9" y="1814081"/>
            <a:ext cx="8247879" cy="4395357"/>
          </a:xfrm>
        </p:spPr>
      </p:pic>
      <p:sp>
        <p:nvSpPr>
          <p:cNvPr id="55" name="投影片編號版面配置區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2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185200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Loss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04864"/>
                <a:ext cx="8244228" cy="4104456"/>
              </a:xfrm>
            </p:spPr>
            <p:txBody>
              <a:bodyPr/>
              <a:lstStyle/>
              <a:p>
                <a:r>
                  <a:rPr lang="en-US" altLang="zh-TW" dirty="0" smtClean="0"/>
                  <a:t>Mean squared error (MSE)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b="0" dirty="0" smtClean="0"/>
              </a:p>
              <a:p>
                <a:pPr lvl="1"/>
                <a:r>
                  <a:rPr lang="en-US" altLang="zh-TW" dirty="0" smtClean="0"/>
                  <a:t>Example:</a:t>
                </a:r>
              </a:p>
              <a:p>
                <a:pPr marL="857250" lvl="2" indent="0">
                  <a:buNone/>
                </a:pPr>
                <a:r>
                  <a:rPr lang="en-US" altLang="zh-TW" dirty="0" smtClean="0"/>
                  <a:t>T = [5.2, 4.3, 1]</a:t>
                </a:r>
              </a:p>
              <a:p>
                <a:pPr marL="857250" lvl="2" indent="0">
                  <a:buNone/>
                </a:pPr>
                <a:r>
                  <a:rPr lang="en-US" altLang="zh-TW" dirty="0"/>
                  <a:t>Y</a:t>
                </a:r>
                <a:r>
                  <a:rPr lang="en-US" altLang="zh-TW" dirty="0" smtClean="0"/>
                  <a:t> = [2.6, 4.0, 0.7]</a:t>
                </a:r>
              </a:p>
              <a:p>
                <a:pPr marL="857250" lvl="2" indent="0">
                  <a:buNone/>
                </a:pPr>
                <a:r>
                  <a:rPr lang="en-US" altLang="zh-TW" dirty="0" smtClean="0"/>
                  <a:t>MSE = [ (2.6 – 5.2)</a:t>
                </a:r>
                <a:r>
                  <a:rPr lang="en-US" altLang="zh-TW" baseline="30000" dirty="0" smtClean="0"/>
                  <a:t>2 </a:t>
                </a:r>
                <a:r>
                  <a:rPr lang="en-US" altLang="zh-TW" dirty="0" smtClean="0"/>
                  <a:t>+ (4.0-4.3)</a:t>
                </a:r>
                <a:r>
                  <a:rPr lang="en-US" altLang="zh-TW" baseline="30000" dirty="0" smtClean="0"/>
                  <a:t>2</a:t>
                </a:r>
                <a:r>
                  <a:rPr lang="en-US" altLang="zh-TW" dirty="0" smtClean="0"/>
                  <a:t> + (0.7-1)</a:t>
                </a:r>
                <a:r>
                  <a:rPr lang="en-US" altLang="zh-TW" baseline="30000" dirty="0" smtClean="0"/>
                  <a:t>2</a:t>
                </a:r>
                <a:r>
                  <a:rPr lang="en-US" altLang="zh-TW" dirty="0" smtClean="0"/>
                  <a:t>]</a:t>
                </a:r>
                <a:endParaRPr lang="en-US" altLang="zh-TW" baseline="30000" dirty="0" smtClean="0"/>
              </a:p>
              <a:p>
                <a:pPr lvl="1"/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04864"/>
                <a:ext cx="8244228" cy="4104456"/>
              </a:xfrm>
              <a:blipFill>
                <a:blip r:embed="rId3"/>
                <a:stretch>
                  <a:fillRect l="-2367" t="-41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20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6728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 of ANN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132856"/>
            <a:ext cx="8244228" cy="4176464"/>
          </a:xfrm>
        </p:spPr>
        <p:txBody>
          <a:bodyPr/>
          <a:lstStyle/>
          <a:p>
            <a:r>
              <a:rPr lang="en-US" altLang="zh-TW" dirty="0" smtClean="0"/>
              <a:t>NN</a:t>
            </a:r>
            <a:r>
              <a:rPr lang="zh-TW" altLang="en-US" dirty="0" smtClean="0"/>
              <a:t>的正向傳播與反向傳播</a:t>
            </a:r>
            <a:endParaRPr lang="en-US" altLang="zh-TW" dirty="0" smtClean="0"/>
          </a:p>
          <a:p>
            <a:r>
              <a:rPr lang="en-US" altLang="zh-TW" dirty="0" smtClean="0"/>
              <a:t>Activation</a:t>
            </a:r>
          </a:p>
          <a:p>
            <a:r>
              <a:rPr lang="en-US" altLang="zh-TW" dirty="0" smtClean="0"/>
              <a:t>Loss function</a:t>
            </a:r>
          </a:p>
          <a:p>
            <a:r>
              <a:rPr lang="en-US" altLang="zh-TW" dirty="0"/>
              <a:t>Gradient descent </a:t>
            </a:r>
            <a:r>
              <a:rPr lang="en-US" altLang="zh-TW" dirty="0" smtClean="0"/>
              <a:t>method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21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82018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828" y="836711"/>
            <a:ext cx="8229600" cy="5710733"/>
          </a:xfrm>
        </p:spPr>
        <p:txBody>
          <a:bodyPr/>
          <a:lstStyle/>
          <a:p>
            <a:r>
              <a:rPr lang="en-US" altLang="zh-TW" dirty="0" smtClean="0"/>
              <a:t>Convolutional Neural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22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2521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/>
              <a:t>where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g(</a:t>
            </a:r>
            <a:r>
              <a:rPr lang="en-US" altLang="zh-TW" dirty="0" err="1" smtClean="0"/>
              <a:t>x,y</a:t>
            </a:r>
            <a:r>
              <a:rPr lang="en-US" altLang="zh-TW" dirty="0" smtClean="0"/>
              <a:t>) </a:t>
            </a:r>
            <a:r>
              <a:rPr lang="zh-TW" altLang="en-US" dirty="0" smtClean="0"/>
              <a:t>是濾波後的影像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f(</a:t>
            </a:r>
            <a:r>
              <a:rPr lang="en-US" altLang="zh-TW" dirty="0" err="1" smtClean="0"/>
              <a:t>x,y</a:t>
            </a:r>
            <a:r>
              <a:rPr lang="en-US" altLang="zh-TW" dirty="0" smtClean="0"/>
              <a:t>)</a:t>
            </a:r>
            <a:r>
              <a:rPr lang="zh-TW" altLang="en-US" dirty="0" smtClean="0"/>
              <a:t> 是原始影像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l-GR" altLang="zh-TW" dirty="0" smtClean="0"/>
              <a:t>ω</a:t>
            </a:r>
            <a:r>
              <a:rPr lang="zh-TW" altLang="en-US" dirty="0" smtClean="0"/>
              <a:t>是遮罩</a:t>
            </a:r>
            <a:r>
              <a:rPr lang="en-US" altLang="zh-TW" dirty="0" smtClean="0"/>
              <a:t>(mask)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/>
              <a:t>* 表示卷積運算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Spatial filter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E283-F7EF-4642-B973-3823A9AEA3F3}" type="slidenum">
              <a:rPr lang="es-ES" altLang="zh-TW" smtClean="0"/>
              <a:pPr/>
              <a:t>23</a:t>
            </a:fld>
            <a:endParaRPr lang="es-E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40" y="1555323"/>
            <a:ext cx="6857143" cy="20000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6299808" y="419423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+mn-ea"/>
              </a:rPr>
              <a:t>1.</a:t>
            </a:r>
            <a:r>
              <a:rPr lang="el-GR" altLang="zh-TW" dirty="0"/>
              <a:t> ω</a:t>
            </a:r>
            <a:r>
              <a:rPr lang="zh-TW" altLang="en-US" dirty="0" smtClean="0">
                <a:latin typeface="+mn-ea"/>
              </a:rPr>
              <a:t>通常是</a:t>
            </a:r>
            <a:r>
              <a:rPr lang="en-US" altLang="zh-TW" dirty="0" smtClean="0">
                <a:latin typeface="+mn-ea"/>
              </a:rPr>
              <a:t>&gt;1</a:t>
            </a:r>
            <a:r>
              <a:rPr lang="zh-TW" altLang="en-US" dirty="0" smtClean="0">
                <a:latin typeface="+mn-ea"/>
              </a:rPr>
              <a:t>的奇數方陣</a:t>
            </a:r>
            <a:endParaRPr lang="en-US" altLang="zh-TW" dirty="0" smtClean="0">
              <a:latin typeface="+mn-ea"/>
            </a:endParaRPr>
          </a:p>
          <a:p>
            <a:r>
              <a:rPr lang="en-US" altLang="zh-TW" dirty="0" smtClean="0">
                <a:latin typeface="+mn-ea"/>
              </a:rPr>
              <a:t>2.Q&amp;A: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 smtClean="0">
                <a:latin typeface="+mn-ea"/>
              </a:rPr>
              <a:t>Why Border?</a:t>
            </a:r>
            <a:endParaRPr lang="zh-TW" altLang="en-US" dirty="0">
              <a:latin typeface="+mn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299807" y="4955587"/>
            <a:ext cx="272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單純是否考慮原始影像的</a:t>
            </a:r>
            <a:r>
              <a:rPr lang="zh-TW" altLang="en-US" dirty="0" smtClean="0">
                <a:solidFill>
                  <a:srgbClr val="A50021"/>
                </a:solidFill>
              </a:rPr>
              <a:t>最外圍資訊</a:t>
            </a:r>
            <a:r>
              <a:rPr lang="zh-TW" altLang="en-US" dirty="0" smtClean="0"/>
              <a:t>，多擴無益。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689"/>
            <a:ext cx="5760640" cy="4444631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1763688" y="3032103"/>
            <a:ext cx="6961786" cy="1457275"/>
            <a:chOff x="1763688" y="3032103"/>
            <a:chExt cx="6961786" cy="1457275"/>
          </a:xfrm>
        </p:grpSpPr>
        <p:sp>
          <p:nvSpPr>
            <p:cNvPr id="5" name="文字方塊 4"/>
            <p:cNvSpPr txBox="1"/>
            <p:nvPr/>
          </p:nvSpPr>
          <p:spPr>
            <a:xfrm>
              <a:off x="6686133" y="3032103"/>
              <a:ext cx="20393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latin typeface="+mn-lt"/>
                </a:rPr>
                <a:t>y</a:t>
              </a:r>
              <a:r>
                <a:rPr lang="en-US" altLang="zh-TW" sz="2800" dirty="0" smtClean="0">
                  <a:latin typeface="+mn-lt"/>
                </a:rPr>
                <a:t> = </a:t>
              </a:r>
              <a:r>
                <a:rPr lang="el-GR" altLang="zh-TW" sz="2800" dirty="0" smtClean="0">
                  <a:latin typeface="+mn-lt"/>
                </a:rPr>
                <a:t>ω</a:t>
              </a:r>
              <a:r>
                <a:rPr lang="en-US" altLang="zh-TW" sz="2800" dirty="0" smtClean="0">
                  <a:latin typeface="+mn-lt"/>
                </a:rPr>
                <a:t> dot x</a:t>
              </a:r>
            </a:p>
            <a:p>
              <a:r>
                <a:rPr lang="en-US" altLang="zh-TW" sz="2800" dirty="0" smtClean="0">
                  <a:latin typeface="+mn-lt"/>
                </a:rPr>
                <a:t>y = h(y)</a:t>
              </a: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684929" y="3744406"/>
              <a:ext cx="385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dirty="0"/>
                <a:t>ω</a:t>
              </a:r>
              <a:endParaRPr lang="zh-TW" altLang="en-US" sz="2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763688" y="303402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x</a:t>
              </a:r>
              <a:endParaRPr lang="zh-TW" altLang="en-US" sz="2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723129" y="408926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/>
                <a:t>y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690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Weights in CNN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856"/>
                <a:ext cx="8244228" cy="4176464"/>
              </a:xfrm>
            </p:spPr>
            <p:txBody>
              <a:bodyPr anchor="ctr"/>
              <a:lstStyle/>
              <a:p>
                <a:r>
                  <a:rPr lang="en-US" altLang="zh-TW" dirty="0" smtClean="0"/>
                  <a:t>Laplacian filter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:</a:t>
                </a:r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CNN filters</a:t>
                </a:r>
                <a:r>
                  <a:rPr lang="zh-TW" altLang="en-US" dirty="0" smtClean="0"/>
                  <a:t>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360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3600" b="0" i="1" smtClean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altLang="zh-TW" sz="3600" b="0" i="1" smtClean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altLang="zh-TW" sz="3600" b="0" i="1" smtClean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600" i="1" smtClean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altLang="zh-TW" sz="3600" b="0" i="1" smtClean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altLang="zh-TW" sz="3600" b="0" i="1" smtClean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3600" i="1" smtClean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altLang="zh-TW" sz="3600" i="1" smtClean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altLang="zh-TW" sz="3600" i="1" smtClean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856"/>
                <a:ext cx="8244228" cy="4176464"/>
              </a:xfrm>
              <a:blipFill>
                <a:blip r:embed="rId2"/>
                <a:stretch>
                  <a:fillRect l="-23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24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7607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CNN vs ANN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CNN?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ANN:</a:t>
            </a:r>
          </a:p>
          <a:p>
            <a:pPr lvl="2"/>
            <a:r>
              <a:rPr lang="en-US" altLang="zh-TW" sz="2000" dirty="0" err="1" smtClean="0"/>
              <a:t>Mnist</a:t>
            </a:r>
            <a:r>
              <a:rPr lang="en-US" altLang="zh-TW" sz="2000" dirty="0" smtClean="0"/>
              <a:t> (28x28x1=784)</a:t>
            </a:r>
            <a:r>
              <a:rPr lang="en-US" altLang="zh-TW" sz="2000" dirty="0"/>
              <a:t>	</a:t>
            </a:r>
            <a:r>
              <a:rPr lang="zh-TW" altLang="en-US" sz="2000" dirty="0" smtClean="0"/>
              <a:t>→</a:t>
            </a:r>
            <a:r>
              <a:rPr lang="zh-TW" altLang="en-US" sz="2000" dirty="0"/>
              <a:t> </a:t>
            </a:r>
            <a:r>
              <a:rPr lang="en-US" altLang="zh-TW" sz="2000" dirty="0" smtClean="0"/>
              <a:t>W</a:t>
            </a:r>
            <a:r>
              <a:rPr lang="en-US" altLang="zh-TW" sz="2000" baseline="-25000" dirty="0" smtClean="0"/>
              <a:t>784x</a:t>
            </a:r>
            <a:r>
              <a:rPr lang="en-US" altLang="zh-TW" sz="2000" baseline="-25000" dirty="0" smtClean="0">
                <a:solidFill>
                  <a:srgbClr val="A50021"/>
                </a:solidFill>
              </a:rPr>
              <a:t>h1</a:t>
            </a:r>
            <a:endParaRPr lang="en-US" altLang="zh-TW" sz="2000" baseline="-25000" dirty="0" smtClean="0"/>
          </a:p>
          <a:p>
            <a:pPr lvl="2"/>
            <a:r>
              <a:rPr lang="en-US" altLang="zh-TW" sz="2000" dirty="0" smtClean="0"/>
              <a:t>CIFAR-10 (32x32x3=3072)</a:t>
            </a:r>
            <a:r>
              <a:rPr lang="en-US" altLang="zh-TW" sz="2000" dirty="0"/>
              <a:t>	</a:t>
            </a:r>
            <a:r>
              <a:rPr lang="zh-TW" altLang="en-US" sz="2000" dirty="0" smtClean="0"/>
              <a:t>→ </a:t>
            </a:r>
            <a:r>
              <a:rPr lang="en-US" altLang="zh-TW" sz="2000" dirty="0" smtClean="0"/>
              <a:t>W</a:t>
            </a:r>
            <a:r>
              <a:rPr lang="en-US" altLang="zh-TW" sz="2000" baseline="-25000" dirty="0" smtClean="0"/>
              <a:t>3071x</a:t>
            </a:r>
            <a:r>
              <a:rPr lang="en-US" altLang="zh-TW" sz="2000" baseline="-25000" dirty="0" smtClean="0">
                <a:solidFill>
                  <a:srgbClr val="A50021"/>
                </a:solidFill>
              </a:rPr>
              <a:t>h1</a:t>
            </a:r>
            <a:r>
              <a:rPr lang="en-US" altLang="zh-TW" sz="2000" baseline="-25000" dirty="0" smtClean="0"/>
              <a:t> </a:t>
            </a:r>
            <a:endParaRPr lang="en-US" altLang="zh-TW" sz="2000" dirty="0" smtClean="0"/>
          </a:p>
          <a:p>
            <a:pPr lvl="2"/>
            <a:r>
              <a:rPr lang="en-US" altLang="zh-TW" sz="2000" dirty="0" smtClean="0"/>
              <a:t>320x320x3=307200</a:t>
            </a:r>
            <a:r>
              <a:rPr lang="en-US" altLang="zh-TW" sz="2000" dirty="0"/>
              <a:t>	</a:t>
            </a:r>
            <a:r>
              <a:rPr lang="en-US" altLang="zh-TW" sz="2000" dirty="0" smtClean="0"/>
              <a:t>	</a:t>
            </a:r>
            <a:r>
              <a:rPr lang="zh-TW" altLang="en-US" sz="2000" dirty="0" smtClean="0"/>
              <a:t>→ </a:t>
            </a:r>
            <a:r>
              <a:rPr lang="en-US" altLang="zh-TW" sz="2000" dirty="0" smtClean="0"/>
              <a:t>W</a:t>
            </a:r>
            <a:r>
              <a:rPr lang="en-US" altLang="zh-TW" sz="2000" baseline="-25000" dirty="0" smtClean="0"/>
              <a:t>307200x</a:t>
            </a:r>
            <a:r>
              <a:rPr lang="en-US" altLang="zh-TW" sz="2000" baseline="-25000" dirty="0" smtClean="0">
                <a:solidFill>
                  <a:srgbClr val="A50021"/>
                </a:solidFill>
              </a:rPr>
              <a:t>h1</a:t>
            </a:r>
            <a:r>
              <a:rPr lang="en-US" altLang="zh-TW" sz="2000" baseline="-25000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CNN:</a:t>
            </a:r>
          </a:p>
          <a:p>
            <a:pPr lvl="2"/>
            <a:r>
              <a:rPr lang="en-US" altLang="zh-TW" sz="2000" dirty="0" err="1"/>
              <a:t>Mnist</a:t>
            </a:r>
            <a:r>
              <a:rPr lang="en-US" altLang="zh-TW" sz="2000" dirty="0"/>
              <a:t> (28x28x1=784)	</a:t>
            </a:r>
            <a:r>
              <a:rPr lang="zh-TW" altLang="en-US" sz="2000" dirty="0"/>
              <a:t>→ </a:t>
            </a:r>
            <a:r>
              <a:rPr lang="en-US" altLang="zh-TW" sz="2000" dirty="0" smtClean="0"/>
              <a:t>W</a:t>
            </a:r>
            <a:r>
              <a:rPr lang="en-US" altLang="zh-TW" sz="2000" baseline="-25000" dirty="0" smtClean="0"/>
              <a:t>3x3 </a:t>
            </a:r>
            <a:endParaRPr lang="en-US" altLang="zh-TW" sz="2000" baseline="-25000" dirty="0"/>
          </a:p>
          <a:p>
            <a:pPr lvl="2"/>
            <a:r>
              <a:rPr lang="en-US" altLang="zh-TW" sz="2000" dirty="0"/>
              <a:t>CIFAR-10 (32x32x3=3072)	</a:t>
            </a:r>
            <a:r>
              <a:rPr lang="zh-TW" altLang="en-US" sz="2000" dirty="0"/>
              <a:t>→ </a:t>
            </a:r>
            <a:r>
              <a:rPr lang="en-US" altLang="zh-TW" sz="2000" dirty="0" smtClean="0"/>
              <a:t>W</a:t>
            </a:r>
            <a:r>
              <a:rPr lang="en-US" altLang="zh-TW" sz="2000" baseline="-25000" dirty="0" smtClean="0"/>
              <a:t>3x3 </a:t>
            </a:r>
            <a:endParaRPr lang="en-US" altLang="zh-TW" sz="2000" dirty="0"/>
          </a:p>
          <a:p>
            <a:pPr lvl="2"/>
            <a:r>
              <a:rPr lang="en-US" altLang="zh-TW" sz="2000" dirty="0"/>
              <a:t>320x320x3=307200		</a:t>
            </a:r>
            <a:r>
              <a:rPr lang="zh-TW" altLang="en-US" sz="2000" dirty="0"/>
              <a:t>→ </a:t>
            </a:r>
            <a:r>
              <a:rPr lang="en-US" altLang="zh-TW" sz="2000" dirty="0" smtClean="0"/>
              <a:t>W</a:t>
            </a:r>
            <a:r>
              <a:rPr lang="en-US" altLang="zh-TW" sz="2000" baseline="-25000" dirty="0" smtClean="0"/>
              <a:t>3x3 </a:t>
            </a:r>
            <a:endParaRPr lang="en-US" altLang="zh-TW" sz="2000" dirty="0" smtClean="0"/>
          </a:p>
          <a:p>
            <a:pPr lvl="1"/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25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8430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vs ANN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26</a:t>
            </a:fld>
            <a:endParaRPr lang="es-E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57200" y="2384056"/>
            <a:ext cx="4411785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solidFill>
                  <a:srgbClr val="A50021"/>
                </a:solidFill>
                <a:latin typeface="+mn-ea"/>
              </a:rPr>
              <a:t>ANN</a:t>
            </a:r>
            <a:r>
              <a:rPr lang="zh-TW" altLang="en-US" sz="2400" dirty="0" smtClean="0">
                <a:solidFill>
                  <a:srgbClr val="A50021"/>
                </a:solidFill>
                <a:latin typeface="+mn-ea"/>
              </a:rPr>
              <a:t>破壞空間資訊</a:t>
            </a:r>
            <a:endParaRPr lang="en-US" altLang="zh-TW" sz="2400" dirty="0">
              <a:solidFill>
                <a:srgbClr val="A50021"/>
              </a:solidFill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solidFill>
                  <a:srgbClr val="A50021"/>
                </a:solidFill>
                <a:latin typeface="+mn-ea"/>
              </a:rPr>
              <a:t>CNN</a:t>
            </a:r>
            <a:r>
              <a:rPr lang="zh-TW" altLang="en-US" sz="2400" dirty="0" smtClean="0">
                <a:solidFill>
                  <a:srgbClr val="A50021"/>
                </a:solidFill>
                <a:latin typeface="+mn-ea"/>
              </a:rPr>
              <a:t>減少參數量</a:t>
            </a:r>
            <a:endParaRPr lang="en-US" altLang="zh-TW" sz="2400" dirty="0" smtClean="0">
              <a:solidFill>
                <a:srgbClr val="A50021"/>
              </a:solidFill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solidFill>
                  <a:srgbClr val="A50021"/>
                </a:solidFill>
                <a:latin typeface="+mn-ea"/>
              </a:rPr>
              <a:t>CNN</a:t>
            </a:r>
            <a:r>
              <a:rPr lang="zh-TW" altLang="en-US" sz="2400" dirty="0" smtClean="0">
                <a:solidFill>
                  <a:srgbClr val="A50021"/>
                </a:solidFill>
                <a:latin typeface="+mn-ea"/>
              </a:rPr>
              <a:t>具有局部性質</a:t>
            </a:r>
            <a:endParaRPr lang="en-US" altLang="zh-TW" sz="2400" dirty="0" smtClean="0">
              <a:solidFill>
                <a:srgbClr val="A50021"/>
              </a:solidFill>
              <a:latin typeface="+mn-ea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solidFill>
                  <a:srgbClr val="A50021"/>
                </a:solidFill>
                <a:latin typeface="+mn-ea"/>
              </a:rPr>
              <a:t>避免過擬合</a:t>
            </a:r>
            <a:r>
              <a:rPr lang="en-US" altLang="zh-TW" sz="2400" dirty="0" smtClean="0">
                <a:solidFill>
                  <a:srgbClr val="A50021"/>
                </a:solidFill>
                <a:latin typeface="+mn-ea"/>
              </a:rPr>
              <a:t>(overfitting)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en-US" altLang="zh-TW" sz="1600" dirty="0" smtClean="0">
                <a:solidFill>
                  <a:srgbClr val="A50021"/>
                </a:solidFill>
                <a:latin typeface="+mn-ea"/>
              </a:rPr>
              <a:t>(</a:t>
            </a:r>
            <a:r>
              <a:rPr lang="zh-TW" altLang="en-US" sz="1600" dirty="0" smtClean="0">
                <a:solidFill>
                  <a:srgbClr val="A50021"/>
                </a:solidFill>
                <a:latin typeface="+mn-ea"/>
              </a:rPr>
              <a:t>遮</a:t>
            </a:r>
            <a:r>
              <a:rPr lang="zh-TW" altLang="en-US" sz="1600" dirty="0">
                <a:solidFill>
                  <a:srgbClr val="A50021"/>
                </a:solidFill>
                <a:latin typeface="+mn-ea"/>
              </a:rPr>
              <a:t>罩</a:t>
            </a:r>
            <a:r>
              <a:rPr lang="zh-TW" altLang="en-US" sz="1600" dirty="0" smtClean="0">
                <a:solidFill>
                  <a:srgbClr val="A50021"/>
                </a:solidFill>
                <a:latin typeface="+mn-ea"/>
              </a:rPr>
              <a:t>只觀測局部資訊</a:t>
            </a:r>
            <a:r>
              <a:rPr lang="en-US" altLang="zh-TW" sz="1600" dirty="0" smtClean="0">
                <a:solidFill>
                  <a:srgbClr val="A50021"/>
                </a:solidFill>
                <a:latin typeface="+mn-ea"/>
              </a:rPr>
              <a:t>)</a:t>
            </a:r>
            <a:endParaRPr lang="en-US" altLang="zh-TW" sz="2400" dirty="0" smtClean="0">
              <a:solidFill>
                <a:srgbClr val="A50021"/>
              </a:solidFill>
              <a:latin typeface="+mn-ea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solidFill>
                  <a:srgbClr val="A50021"/>
                </a:solidFill>
                <a:latin typeface="+mn-ea"/>
              </a:rPr>
              <a:t>整張影像共享權重</a:t>
            </a:r>
            <a:r>
              <a:rPr lang="en-US" altLang="zh-TW" sz="2400" dirty="0" smtClean="0">
                <a:solidFill>
                  <a:srgbClr val="A50021"/>
                </a:solidFill>
                <a:latin typeface="+mn-ea"/>
              </a:rPr>
              <a:t>(1</a:t>
            </a:r>
            <a:r>
              <a:rPr lang="zh-TW" altLang="en-US" sz="2400" dirty="0" smtClean="0">
                <a:solidFill>
                  <a:srgbClr val="A50021"/>
                </a:solidFill>
                <a:latin typeface="+mn-ea"/>
              </a:rPr>
              <a:t>個遮罩</a:t>
            </a:r>
            <a:r>
              <a:rPr lang="en-US" altLang="zh-TW" sz="2400" dirty="0" smtClean="0">
                <a:solidFill>
                  <a:srgbClr val="A50021"/>
                </a:solidFill>
                <a:latin typeface="+mn-ea"/>
              </a:rPr>
              <a:t>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509120"/>
            <a:ext cx="1582026" cy="17807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10" y="3052352"/>
            <a:ext cx="825688" cy="320112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10" y="3119101"/>
            <a:ext cx="4074657" cy="3143808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292080" y="197971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322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Recent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AlexNet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VGG16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ResNet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/>
              <a:t>針對深度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解決梯度消失</a:t>
            </a:r>
            <a:r>
              <a:rPr lang="en-US" altLang="zh-TW" dirty="0" smtClean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Resnet1024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27</a:t>
            </a:fld>
            <a:endParaRPr lang="es-E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51" y="1637459"/>
            <a:ext cx="2703477" cy="4444476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251520" y="4559748"/>
            <a:ext cx="7251446" cy="1749572"/>
            <a:chOff x="0" y="-3338395"/>
            <a:chExt cx="9233877" cy="282921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320004"/>
              <a:ext cx="8942710" cy="25757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/>
                <p:cNvSpPr txBox="1"/>
                <p:nvPr/>
              </p:nvSpPr>
              <p:spPr>
                <a:xfrm>
                  <a:off x="6607908" y="-1941714"/>
                  <a:ext cx="2625969" cy="6190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zh-TW" altLang="en-US" i="0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908" y="-1941714"/>
                  <a:ext cx="2625969" cy="619016"/>
                </a:xfrm>
                <a:prstGeom prst="rect">
                  <a:avLst/>
                </a:prstGeom>
                <a:blipFill>
                  <a:blip r:embed="rId14"/>
                  <a:stretch>
                    <a:fillRect b="-4920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728360" y="-1510183"/>
                  <a:ext cx="1677610" cy="1001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⋅1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8360" y="-1510183"/>
                  <a:ext cx="1677610" cy="100100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5106953" y="-3338395"/>
                  <a:ext cx="1314656" cy="1001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⋅1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6953" y="-3338395"/>
                  <a:ext cx="1314656" cy="100100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7649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Recent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132856"/>
            <a:ext cx="8244228" cy="4176464"/>
          </a:xfrm>
        </p:spPr>
        <p:txBody>
          <a:bodyPr/>
          <a:lstStyle/>
          <a:p>
            <a:r>
              <a:rPr lang="en-US" altLang="zh-TW" dirty="0" err="1" smtClean="0"/>
              <a:t>GoogleLeNet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加寬</a:t>
            </a:r>
            <a:r>
              <a:rPr lang="en-US" altLang="zh-TW" dirty="0" smtClean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/>
              <a:t>針對遮罩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TW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TW" dirty="0"/>
          </a:p>
          <a:p>
            <a:pPr lvl="1">
              <a:buFont typeface="Wingdings" panose="05000000000000000000" pitchFamily="2" charset="2"/>
              <a:buChar char="ü"/>
            </a:pP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 smtClean="0"/>
              <a:t>Inception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28</a:t>
            </a:fld>
            <a:endParaRPr lang="es-E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53" y="2394090"/>
            <a:ext cx="6122975" cy="36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5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Recent Model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DenseNet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/>
              <a:t>針對特徵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29</a:t>
            </a:fld>
            <a:endParaRPr lang="es-ES" altLang="zh-TW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47" y="2147808"/>
            <a:ext cx="5413481" cy="392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828" y="836712"/>
            <a:ext cx="8229600" cy="5400600"/>
          </a:xfrm>
        </p:spPr>
        <p:txBody>
          <a:bodyPr/>
          <a:lstStyle/>
          <a:p>
            <a:r>
              <a:rPr lang="en-US" altLang="zh-TW" dirty="0" smtClean="0"/>
              <a:t>Artificial Neural </a:t>
            </a:r>
            <a:r>
              <a:rPr lang="en-US" altLang="zh-TW" dirty="0"/>
              <a:t>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3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6450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Recent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132856"/>
            <a:ext cx="8244228" cy="4176464"/>
          </a:xfrm>
        </p:spPr>
        <p:txBody>
          <a:bodyPr/>
          <a:lstStyle/>
          <a:p>
            <a:r>
              <a:rPr lang="en-US" altLang="zh-TW" dirty="0" err="1" smtClean="0"/>
              <a:t>XceptionNet</a:t>
            </a:r>
            <a:r>
              <a:rPr lang="en-US" altLang="zh-TW" dirty="0" smtClean="0"/>
              <a:t> (Extreme Inception)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dirty="0" smtClean="0"/>
              <a:t>利用</a:t>
            </a:r>
            <a:r>
              <a:rPr lang="en-US" altLang="zh-TW" dirty="0" smtClean="0"/>
              <a:t>1x1</a:t>
            </a:r>
            <a:r>
              <a:rPr lang="zh-TW" altLang="en-US" dirty="0" smtClean="0"/>
              <a:t>遮罩針對空</a:t>
            </a:r>
            <a:r>
              <a:rPr lang="zh-TW" altLang="en-US" dirty="0"/>
              <a:t>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30</a:t>
            </a:fld>
            <a:endParaRPr lang="es-E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3470180"/>
            <a:ext cx="8115020" cy="23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4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Recent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132856"/>
            <a:ext cx="8244228" cy="4176464"/>
          </a:xfrm>
        </p:spPr>
        <p:txBody>
          <a:bodyPr/>
          <a:lstStyle/>
          <a:p>
            <a:r>
              <a:rPr lang="en-US" altLang="zh-TW" dirty="0" smtClean="0"/>
              <a:t>NSGA-Net (</a:t>
            </a:r>
            <a:r>
              <a:rPr lang="zh-TW" altLang="en-US" dirty="0" smtClean="0"/>
              <a:t>結構搜尋</a:t>
            </a:r>
            <a:r>
              <a:rPr lang="en-US" altLang="zh-TW" dirty="0" smtClean="0"/>
              <a:t>)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31</a:t>
            </a:fld>
            <a:endParaRPr lang="es-ES" altLang="zh-TW"/>
          </a:p>
        </p:txBody>
      </p:sp>
      <p:pic>
        <p:nvPicPr>
          <p:cNvPr id="6" name="pf_mic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528" y="2899370"/>
            <a:ext cx="4476750" cy="3171825"/>
          </a:xfrm>
          <a:prstGeom prst="rect">
            <a:avLst/>
          </a:prstGeom>
        </p:spPr>
      </p:pic>
      <p:pic>
        <p:nvPicPr>
          <p:cNvPr id="7" name="macro_network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63948" y="3725788"/>
            <a:ext cx="4173066" cy="9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6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Recent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EfficientNet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 smtClean="0"/>
              <a:t>^w^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32</a:t>
            </a:fld>
            <a:endParaRPr lang="es-E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21" y="2024654"/>
            <a:ext cx="5153534" cy="40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Midterm </a:t>
            </a:r>
            <a:r>
              <a:rPr lang="en-US" altLang="zh-TW" dirty="0" smtClean="0"/>
              <a:t>exam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Generator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2132856"/>
            <a:ext cx="8504663" cy="39383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800" dirty="0" smtClean="0"/>
              <a:t>Dataset :</a:t>
            </a:r>
            <a:r>
              <a:rPr lang="zh-TW" altLang="en-US" sz="2800" dirty="0" smtClean="0"/>
              <a:t>　神奇寶貝分</a:t>
            </a:r>
            <a:r>
              <a:rPr lang="zh-TW" altLang="en-US" sz="2800" dirty="0"/>
              <a:t>類</a:t>
            </a:r>
            <a:endParaRPr lang="en-US" altLang="zh-TW" sz="2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400" dirty="0" smtClean="0"/>
              <a:t>Category = 5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sz="2800" dirty="0" smtClean="0"/>
              <a:t>Tasks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TW" sz="2400" dirty="0" smtClean="0"/>
              <a:t>MNIST</a:t>
            </a:r>
            <a:r>
              <a:rPr lang="zh-TW" altLang="en-US" sz="2400" dirty="0" smtClean="0"/>
              <a:t>是將所有的數據讀取進來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400" dirty="0" smtClean="0">
                <a:solidFill>
                  <a:srgbClr val="A50021"/>
                </a:solidFill>
              </a:rPr>
              <a:t>但事實上可能會遇到</a:t>
            </a:r>
            <a:r>
              <a:rPr lang="en-US" altLang="zh-TW" sz="2400" dirty="0" smtClean="0">
                <a:solidFill>
                  <a:srgbClr val="A50021"/>
                </a:solidFill>
              </a:rPr>
              <a:t>30G</a:t>
            </a:r>
            <a:r>
              <a:rPr lang="zh-TW" altLang="en-US" sz="2400" dirty="0" smtClean="0">
                <a:solidFill>
                  <a:srgbClr val="A50021"/>
                </a:solidFill>
              </a:rPr>
              <a:t>的數據</a:t>
            </a:r>
            <a:endParaRPr lang="en-US" altLang="zh-TW" sz="2400" dirty="0" smtClean="0">
              <a:solidFill>
                <a:srgbClr val="A5002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solidFill>
                  <a:srgbClr val="A50021"/>
                </a:solidFill>
              </a:rPr>
              <a:t>Generator : “</a:t>
            </a:r>
            <a:r>
              <a:rPr lang="zh-TW" altLang="en-US" sz="2400" dirty="0" smtClean="0">
                <a:solidFill>
                  <a:srgbClr val="A50021"/>
                </a:solidFill>
              </a:rPr>
              <a:t>用多少讀多少</a:t>
            </a:r>
            <a:r>
              <a:rPr lang="en-US" altLang="zh-TW" sz="2400" dirty="0" smtClean="0">
                <a:solidFill>
                  <a:srgbClr val="A50021"/>
                </a:solidFill>
              </a:rPr>
              <a:t>”</a:t>
            </a:r>
          </a:p>
          <a:p>
            <a:pPr lvl="1">
              <a:buFont typeface="Wingdings" panose="05000000000000000000" pitchFamily="2" charset="2"/>
              <a:buChar char="u"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33</a:t>
            </a:fld>
            <a:endParaRPr lang="es-E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971600" y="5445224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+mn-lt"/>
              </a:rPr>
              <a:t>generator/train.py</a:t>
            </a:r>
            <a:endParaRPr lang="zh-TW" altLang="en-US" sz="2000" dirty="0">
              <a:latin typeface="+mn-lt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635896" y="1044520"/>
            <a:ext cx="5325967" cy="3359420"/>
            <a:chOff x="3635896" y="1044520"/>
            <a:chExt cx="5325967" cy="335942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2638747"/>
              <a:ext cx="1556792" cy="1556792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7222" y="2795076"/>
              <a:ext cx="1329835" cy="1244134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926" y="1044520"/>
              <a:ext cx="1404901" cy="1756126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335" y="2936412"/>
              <a:ext cx="1467528" cy="1467528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491" y="1471560"/>
              <a:ext cx="1649407" cy="1235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1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Midterm </a:t>
            </a:r>
            <a:r>
              <a:rPr lang="en-US" altLang="zh-TW" dirty="0" smtClean="0"/>
              <a:t>exam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Objective</a:t>
            </a:r>
            <a:r>
              <a:rPr lang="zh-TW" altLang="en-US" dirty="0" smtClean="0"/>
              <a:t> </a:t>
            </a:r>
            <a:r>
              <a:rPr lang="en-US" altLang="zh-TW" dirty="0" smtClean="0"/>
              <a:t>detection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132856"/>
                <a:ext cx="8244228" cy="4176464"/>
              </a:xfrm>
            </p:spPr>
            <p:txBody>
              <a:bodyPr/>
              <a:lstStyle/>
              <a:p>
                <a:pPr marL="342900" lvl="1" indent="-342900">
                  <a:buFont typeface="Wingdings" panose="05000000000000000000" pitchFamily="2" charset="2"/>
                  <a:buChar char="Ø"/>
                </a:pPr>
                <a:r>
                  <a:rPr lang="en-US" altLang="zh-TW" sz="3200" dirty="0" smtClean="0"/>
                  <a:t>Dataset :</a:t>
                </a:r>
              </a:p>
              <a:p>
                <a:pPr marL="742950" lvl="2" indent="-342900">
                  <a:buFont typeface="Wingdings" panose="05000000000000000000" pitchFamily="2" charset="2"/>
                  <a:buChar char="ü"/>
                </a:pPr>
                <a:r>
                  <a:rPr lang="en-US" altLang="zh-TW" sz="2800" dirty="0" smtClean="0"/>
                  <a:t>label :</a:t>
                </a:r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𝑐𝑙𝑎𝑠𝑠</m:t>
                    </m:r>
                  </m:oMath>
                </a14:m>
                <a:r>
                  <a:rPr lang="en-US" altLang="zh-TW" sz="2800" dirty="0" smtClean="0"/>
                  <a:t>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 smtClean="0"/>
                  <a:t>Tasks: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dirty="0" smtClean="0"/>
                  <a:t>使用</a:t>
                </a:r>
                <a:r>
                  <a:rPr lang="en-US" altLang="zh-TW" dirty="0" smtClean="0"/>
                  <a:t>Conv2D</a:t>
                </a:r>
                <a:r>
                  <a:rPr lang="zh-TW" altLang="en-US" dirty="0" smtClean="0"/>
                  <a:t>取代</a:t>
                </a:r>
                <a:r>
                  <a:rPr lang="en-US" altLang="zh-TW" dirty="0" smtClean="0"/>
                  <a:t>Dense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132856"/>
                <a:ext cx="8244228" cy="4176464"/>
              </a:xfrm>
              <a:blipFill>
                <a:blip r:embed="rId2"/>
                <a:stretch>
                  <a:fillRect l="-1627" t="-18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34</a:t>
            </a:fld>
            <a:endParaRPr lang="es-E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397399"/>
            <a:ext cx="3401521" cy="345638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57200" y="4581128"/>
            <a:ext cx="50301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A50021"/>
                </a:solidFill>
                <a:latin typeface="+mn-lt"/>
              </a:rPr>
              <a:t>學習目的</a:t>
            </a:r>
            <a:r>
              <a:rPr lang="en-US" altLang="zh-TW" sz="2800" dirty="0" smtClean="0">
                <a:solidFill>
                  <a:srgbClr val="A50021"/>
                </a:solidFill>
                <a:latin typeface="+mn-lt"/>
              </a:rPr>
              <a:t>:</a:t>
            </a:r>
            <a:r>
              <a:rPr lang="zh-TW" altLang="en-US" sz="2800" dirty="0" smtClean="0">
                <a:solidFill>
                  <a:srgbClr val="A50021"/>
                </a:solidFill>
                <a:latin typeface="+mn-lt"/>
              </a:rPr>
              <a:t> 參數更少，</a:t>
            </a:r>
            <a:r>
              <a:rPr lang="en-US" altLang="zh-TW" sz="2800" dirty="0" smtClean="0">
                <a:solidFill>
                  <a:srgbClr val="A50021"/>
                </a:solidFill>
                <a:latin typeface="+mn-lt"/>
              </a:rPr>
              <a:t>loss</a:t>
            </a:r>
            <a:r>
              <a:rPr lang="zh-TW" altLang="en-US" sz="2800" dirty="0" smtClean="0">
                <a:solidFill>
                  <a:srgbClr val="A50021"/>
                </a:solidFill>
                <a:latin typeface="+mn-lt"/>
              </a:rPr>
              <a:t>更低</a:t>
            </a:r>
            <a:endParaRPr lang="en-US" altLang="zh-TW" sz="2800" dirty="0" smtClean="0">
              <a:solidFill>
                <a:srgbClr val="A50021"/>
              </a:solidFill>
              <a:latin typeface="+mn-lt"/>
            </a:endParaRPr>
          </a:p>
          <a:p>
            <a:r>
              <a:rPr lang="en-US" altLang="zh-TW" sz="2400" dirty="0" smtClean="0">
                <a:latin typeface="+mn-lt"/>
              </a:rPr>
              <a:t>ANN_ObjectiveDetection.py</a:t>
            </a:r>
            <a:endParaRPr lang="zh-TW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385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828" y="836711"/>
            <a:ext cx="8229600" cy="523448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smtClean="0"/>
              <a:t>YOLOv3</a:t>
            </a:r>
            <a:br>
              <a:rPr lang="en-US" altLang="zh-TW" dirty="0" smtClean="0"/>
            </a:br>
            <a:r>
              <a:rPr lang="en-US" altLang="zh-TW" dirty="0" smtClean="0"/>
              <a:t>(You Only Look Once)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35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96057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物件檢測兩大流</a:t>
            </a:r>
            <a:r>
              <a:rPr lang="zh-TW" altLang="en-US" dirty="0"/>
              <a:t>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36</a:t>
            </a:fld>
            <a:endParaRPr lang="es-ES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8" y="3441928"/>
            <a:ext cx="4667901" cy="262926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23" y="1969696"/>
            <a:ext cx="4654905" cy="311548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19672" y="2980263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n-lt"/>
              </a:rPr>
              <a:t>Segmentation</a:t>
            </a:r>
            <a:endParaRPr lang="zh-TW" altLang="en-US" sz="2400" dirty="0">
              <a:latin typeface="+mn-lt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77548" y="5085184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+mn-lt"/>
              </a:rPr>
              <a:t>Bounding Box</a:t>
            </a:r>
            <a:endParaRPr lang="zh-TW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546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Grid Cells and Anchors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8" y="1761254"/>
            <a:ext cx="7340532" cy="4309941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37</a:t>
            </a:fld>
            <a:endParaRPr lang="es-ES" altLang="zh-TW"/>
          </a:p>
        </p:txBody>
      </p:sp>
      <p:sp>
        <p:nvSpPr>
          <p:cNvPr id="7" name="矩形 6"/>
          <p:cNvSpPr/>
          <p:nvPr/>
        </p:nvSpPr>
        <p:spPr bwMode="auto">
          <a:xfrm>
            <a:off x="323528" y="2076287"/>
            <a:ext cx="3744416" cy="3856754"/>
          </a:xfrm>
          <a:prstGeom prst="rect">
            <a:avLst/>
          </a:prstGeom>
          <a:blipFill dpi="0" rotWithShape="1">
            <a:blip r:embed="rId4">
              <a:alphaModFix amt="75000"/>
            </a:blip>
            <a:srcRect/>
            <a:stretch>
              <a:fillRect l="-67392" r="-75787"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0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86389"/>
            <a:ext cx="8555529" cy="559099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38</a:t>
            </a:fld>
            <a:endParaRPr lang="es-ES" altLang="zh-TW"/>
          </a:p>
        </p:txBody>
      </p:sp>
      <p:grpSp>
        <p:nvGrpSpPr>
          <p:cNvPr id="11" name="群組 10"/>
          <p:cNvGrpSpPr/>
          <p:nvPr/>
        </p:nvGrpSpPr>
        <p:grpSpPr>
          <a:xfrm>
            <a:off x="251520" y="764704"/>
            <a:ext cx="9036252" cy="5512680"/>
            <a:chOff x="251520" y="764704"/>
            <a:chExt cx="9036252" cy="5512680"/>
          </a:xfrm>
        </p:grpSpPr>
        <p:grpSp>
          <p:nvGrpSpPr>
            <p:cNvPr id="9" name="群組 8"/>
            <p:cNvGrpSpPr/>
            <p:nvPr/>
          </p:nvGrpSpPr>
          <p:grpSpPr>
            <a:xfrm>
              <a:off x="251520" y="764704"/>
              <a:ext cx="8555529" cy="5512680"/>
              <a:chOff x="251520" y="764704"/>
              <a:chExt cx="8555529" cy="5512680"/>
            </a:xfrm>
          </p:grpSpPr>
          <p:sp useBgFill="1">
            <p:nvSpPr>
              <p:cNvPr id="7" name="矩形 6"/>
              <p:cNvSpPr/>
              <p:nvPr/>
            </p:nvSpPr>
            <p:spPr bwMode="auto">
              <a:xfrm>
                <a:off x="1835696" y="764704"/>
                <a:ext cx="6971353" cy="4824536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 useBgFill="1">
            <p:nvSpPr>
              <p:cNvPr id="8" name="矩形 7"/>
              <p:cNvSpPr/>
              <p:nvPr/>
            </p:nvSpPr>
            <p:spPr bwMode="auto">
              <a:xfrm>
                <a:off x="251520" y="5949279"/>
                <a:ext cx="1800200" cy="328105"/>
              </a:xfrm>
              <a:prstGeom prst="rect">
                <a:avLst/>
              </a:prstGeom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文字方塊 9"/>
            <p:cNvSpPr txBox="1"/>
            <p:nvPr/>
          </p:nvSpPr>
          <p:spPr>
            <a:xfrm>
              <a:off x="1820663" y="4819955"/>
              <a:ext cx="74671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 smtClean="0">
                  <a:latin typeface="+mn-lt"/>
                </a:rPr>
                <a:t>255 = [ (x, y, w, h, c) + Prob</a:t>
              </a:r>
              <a:r>
                <a:rPr lang="en-US" altLang="zh-TW" sz="3200" baseline="-25000" dirty="0" smtClean="0">
                  <a:latin typeface="+mn-lt"/>
                </a:rPr>
                <a:t>80 classes </a:t>
              </a:r>
              <a:r>
                <a:rPr lang="en-US" altLang="zh-TW" sz="3200" dirty="0" smtClean="0">
                  <a:latin typeface="+mn-lt"/>
                </a:rPr>
                <a:t>]x3</a:t>
              </a:r>
              <a:endParaRPr lang="zh-TW" altLang="en-US" sz="32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8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 Pyramid Network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8" y="3727901"/>
            <a:ext cx="3564798" cy="234329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39</a:t>
            </a:fld>
            <a:endParaRPr lang="es-ES" altLang="zh-TW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79" y="1979712"/>
            <a:ext cx="4559849" cy="188133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251952" y="395902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增加特徵多樣性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4967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Artificial Neural Network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 bwMode="auto">
          <a:xfrm>
            <a:off x="3001469" y="3044227"/>
            <a:ext cx="2536865" cy="23677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dirty="0" smtClean="0">
              <a:latin typeface="+mn-lt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dirty="0" smtClean="0">
              <a:latin typeface="+mn-lt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 bwMode="auto">
          <a:xfrm>
            <a:off x="3041595" y="3826173"/>
            <a:ext cx="969957" cy="81024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400" i="1" dirty="0"/>
              <a:t>a</a:t>
            </a:r>
            <a:endParaRPr kumimoji="0" lang="zh-TW" alt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內容版面配置區 6"/>
          <p:cNvSpPr txBox="1">
            <a:spLocks/>
          </p:cNvSpPr>
          <p:nvPr/>
        </p:nvSpPr>
        <p:spPr bwMode="auto">
          <a:xfrm>
            <a:off x="4529347" y="3822977"/>
            <a:ext cx="969957" cy="81024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zh-TW" sz="2400" i="1" dirty="0" smtClean="0"/>
              <a:t>y</a:t>
            </a:r>
            <a:endParaRPr lang="zh-TW" altLang="en-US" sz="1400" i="1" dirty="0" smtClean="0"/>
          </a:p>
        </p:txBody>
      </p:sp>
      <p:sp>
        <p:nvSpPr>
          <p:cNvPr id="10" name="向右箭號 9"/>
          <p:cNvSpPr/>
          <p:nvPr/>
        </p:nvSpPr>
        <p:spPr bwMode="auto">
          <a:xfrm>
            <a:off x="4031236" y="4084082"/>
            <a:ext cx="39927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 flipH="1">
            <a:off x="3932396" y="3714750"/>
            <a:ext cx="1326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n-lt"/>
              </a:rPr>
              <a:t>h(a)</a:t>
            </a:r>
            <a:endParaRPr lang="zh-TW" altLang="en-US" dirty="0">
              <a:latin typeface="+mn-lt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471828" y="2276872"/>
            <a:ext cx="1152128" cy="107532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400" dirty="0">
                <a:latin typeface="+mn-lt"/>
              </a:rPr>
              <a:t>bias</a:t>
            </a:r>
            <a:endParaRPr lang="zh-TW" altLang="en-US" sz="2400" dirty="0">
              <a:latin typeface="+mn-lt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543836" y="3578679"/>
            <a:ext cx="1152128" cy="107532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200" i="1" dirty="0" smtClean="0">
                <a:latin typeface="+mn-lt"/>
              </a:rPr>
              <a:t>x</a:t>
            </a:r>
            <a:r>
              <a:rPr lang="en-US" altLang="zh-TW" sz="3200" baseline="-25000" dirty="0" smtClean="0">
                <a:latin typeface="+mn-lt"/>
              </a:rPr>
              <a:t>1</a:t>
            </a:r>
            <a:endParaRPr lang="en-US" altLang="zh-TW" sz="3200" dirty="0" smtClean="0">
              <a:latin typeface="+mn-lt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543836" y="4860184"/>
            <a:ext cx="1152128" cy="107532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200" i="1" dirty="0" smtClean="0">
                <a:latin typeface="+mn-lt"/>
              </a:rPr>
              <a:t>x</a:t>
            </a:r>
            <a:r>
              <a:rPr lang="en-US" altLang="zh-TW" sz="3200" baseline="-25000" dirty="0" smtClean="0">
                <a:latin typeface="+mn-lt"/>
              </a:rPr>
              <a:t>2</a:t>
            </a:r>
            <a:endParaRPr lang="en-US" altLang="zh-TW" sz="3200" dirty="0" smtClean="0">
              <a:latin typeface="+mn-lt"/>
            </a:endParaRPr>
          </a:p>
        </p:txBody>
      </p:sp>
      <p:cxnSp>
        <p:nvCxnSpPr>
          <p:cNvPr id="16" name="直線單箭頭接點 15"/>
          <p:cNvCxnSpPr>
            <a:stCxn id="12" idx="6"/>
            <a:endCxn id="6" idx="1"/>
          </p:cNvCxnSpPr>
          <p:nvPr/>
        </p:nvCxnSpPr>
        <p:spPr bwMode="auto">
          <a:xfrm>
            <a:off x="1623956" y="2814532"/>
            <a:ext cx="1749028" cy="57644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線單箭頭接點 16"/>
          <p:cNvCxnSpPr>
            <a:stCxn id="13" idx="6"/>
            <a:endCxn id="7" idx="2"/>
          </p:cNvCxnSpPr>
          <p:nvPr/>
        </p:nvCxnSpPr>
        <p:spPr bwMode="auto">
          <a:xfrm>
            <a:off x="1695964" y="4116339"/>
            <a:ext cx="1345631" cy="11495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單箭頭接點 19"/>
          <p:cNvCxnSpPr>
            <a:stCxn id="14" idx="6"/>
            <a:endCxn id="6" idx="3"/>
          </p:cNvCxnSpPr>
          <p:nvPr/>
        </p:nvCxnSpPr>
        <p:spPr bwMode="auto">
          <a:xfrm flipV="1">
            <a:off x="1695964" y="5065220"/>
            <a:ext cx="1677020" cy="3326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5259013" y="2140642"/>
                <a:ext cx="3819058" cy="1684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TW" sz="32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013" y="2140642"/>
                <a:ext cx="3819058" cy="1684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6228184" y="4613962"/>
                <a:ext cx="16979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613962"/>
                <a:ext cx="169790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2324864" y="268968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2244594" y="4722629"/>
                <a:ext cx="6296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94" y="4722629"/>
                <a:ext cx="629660" cy="46166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248153" y="3704346"/>
                <a:ext cx="622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153" y="3704346"/>
                <a:ext cx="622542" cy="461665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/>
          <p:cNvSpPr txBox="1"/>
          <p:nvPr/>
        </p:nvSpPr>
        <p:spPr>
          <a:xfrm>
            <a:off x="1645448" y="2016670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+mn-lt"/>
              </a:rPr>
              <a:t>Hidden Layer</a:t>
            </a:r>
            <a:endParaRPr lang="zh-TW" altLang="en-US" sz="20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4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10540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828" y="836711"/>
            <a:ext cx="8229600" cy="5234483"/>
          </a:xfrm>
        </p:spPr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40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4030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Tiny 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507288" cy="4104456"/>
          </a:xfrm>
        </p:spPr>
        <p:txBody>
          <a:bodyPr/>
          <a:lstStyle/>
          <a:p>
            <a:r>
              <a:rPr lang="en-US" altLang="zh-TW" dirty="0"/>
              <a:t>Prepare </a:t>
            </a:r>
            <a:r>
              <a:rPr lang="en-US" altLang="zh-TW" dirty="0" smtClean="0">
                <a:solidFill>
                  <a:srgbClr val="A50021"/>
                </a:solidFill>
              </a:rPr>
              <a:t>yolo_video.py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/>
              <a:t>Anaconda Prompt.exe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/>
              <a:t>activate {</a:t>
            </a:r>
            <a:r>
              <a:rPr lang="en-US" altLang="zh-TW" dirty="0" err="1" smtClean="0"/>
              <a:t>env_name</a:t>
            </a:r>
            <a:r>
              <a:rPr lang="en-US" altLang="zh-TW" dirty="0" smtClean="0"/>
              <a:t>} </a:t>
            </a:r>
          </a:p>
          <a:p>
            <a:pPr marL="914400" lvl="2" indent="0">
              <a:buNone/>
            </a:pPr>
            <a:r>
              <a:rPr lang="en-US" altLang="zh-TW" dirty="0" smtClean="0"/>
              <a:t>     “activate </a:t>
            </a:r>
            <a:r>
              <a:rPr lang="en-US" altLang="zh-TW" dirty="0" err="1" smtClean="0"/>
              <a:t>xxxBEANSTARxxx</a:t>
            </a:r>
            <a:r>
              <a:rPr lang="en-US" altLang="zh-TW" dirty="0" smtClean="0"/>
              <a:t>”</a:t>
            </a:r>
          </a:p>
          <a:p>
            <a:pPr marL="914400" lvl="2" indent="0">
              <a:buNone/>
            </a:pPr>
            <a:endParaRPr lang="en-US" altLang="zh-TW" dirty="0" smtClean="0"/>
          </a:p>
          <a:p>
            <a:pPr marL="571500" indent="-457200">
              <a:buFont typeface="+mj-lt"/>
              <a:buAutoNum type="arabicPeriod"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41</a:t>
            </a:fld>
            <a:endParaRPr lang="es-ES" altLang="zh-TW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6" y="4402249"/>
            <a:ext cx="6696744" cy="15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Tiny 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507288" cy="4104456"/>
          </a:xfrm>
        </p:spPr>
        <p:txBody>
          <a:bodyPr/>
          <a:lstStyle/>
          <a:p>
            <a:r>
              <a:rPr lang="en-US" altLang="zh-TW" dirty="0" smtClean="0"/>
              <a:t>Prepare </a:t>
            </a:r>
            <a:r>
              <a:rPr lang="en-US" altLang="zh-TW" dirty="0">
                <a:solidFill>
                  <a:srgbClr val="A50021"/>
                </a:solidFill>
              </a:rPr>
              <a:t>yolo_video.py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altLang="zh-TW" dirty="0" smtClean="0"/>
              <a:t>cd /d {path of convert.py} </a:t>
            </a:r>
          </a:p>
          <a:p>
            <a:pPr marL="457200" lvl="1" indent="0">
              <a:buNone/>
            </a:pPr>
            <a:r>
              <a:rPr lang="en-US" altLang="zh-TW" dirty="0" smtClean="0"/>
              <a:t>“D</a:t>
            </a:r>
            <a:r>
              <a:rPr lang="en-US" altLang="zh-TW" dirty="0"/>
              <a:t>:\</a:t>
            </a:r>
            <a:r>
              <a:rPr lang="en-US" altLang="zh-TW" dirty="0" err="1" smtClean="0"/>
              <a:t>WorkSoftware</a:t>
            </a:r>
            <a:r>
              <a:rPr lang="en-US" altLang="zh-TW" dirty="0" smtClean="0"/>
              <a:t>\Python\BEANSTAR\</a:t>
            </a:r>
            <a:r>
              <a:rPr lang="en-US" altLang="zh-TW" dirty="0" err="1" smtClean="0"/>
              <a:t>tiny_yolo</a:t>
            </a:r>
            <a:r>
              <a:rPr lang="en-US" altLang="zh-TW" dirty="0" smtClean="0"/>
              <a:t>\keras-yolo3-master”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42</a:t>
            </a:fld>
            <a:endParaRPr lang="es-ES" altLang="zh-TW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97152"/>
            <a:ext cx="8497856" cy="5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Tiny 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507288" cy="4104456"/>
          </a:xfrm>
        </p:spPr>
        <p:txBody>
          <a:bodyPr/>
          <a:lstStyle/>
          <a:p>
            <a:r>
              <a:rPr lang="en-US" altLang="zh-TW" dirty="0" smtClean="0"/>
              <a:t>Prepare </a:t>
            </a:r>
            <a:r>
              <a:rPr lang="en-US" altLang="zh-TW" dirty="0">
                <a:solidFill>
                  <a:srgbClr val="A50021"/>
                </a:solidFill>
              </a:rPr>
              <a:t>yolo_video.py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altLang="zh-TW" dirty="0" smtClean="0"/>
              <a:t>python yolo_video.py --image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altLang="zh-TW" dirty="0" smtClean="0"/>
              <a:t>h1.png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altLang="zh-TW" dirty="0" smtClean="0"/>
              <a:t>h2.jpg</a:t>
            </a:r>
          </a:p>
          <a:p>
            <a:pPr marL="971550" lvl="1" indent="-514350">
              <a:buFont typeface="+mj-lt"/>
              <a:buAutoNum type="arabicPeriod" startAt="4"/>
            </a:pPr>
            <a:endParaRPr lang="en-US" altLang="zh-TW" dirty="0" smtClean="0"/>
          </a:p>
          <a:p>
            <a:pPr marL="971550" lvl="1" indent="-514350">
              <a:buFont typeface="+mj-lt"/>
              <a:buAutoNum type="arabicPeriod" startAt="4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43</a:t>
            </a:fld>
            <a:endParaRPr lang="es-ES" altLang="zh-TW"/>
          </a:p>
        </p:txBody>
      </p:sp>
      <p:sp>
        <p:nvSpPr>
          <p:cNvPr id="6" name="文字方塊 5"/>
          <p:cNvSpPr txBox="1"/>
          <p:nvPr/>
        </p:nvSpPr>
        <p:spPr>
          <a:xfrm>
            <a:off x="1475656" y="4581128"/>
            <a:ext cx="113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lt"/>
              </a:rPr>
              <a:t>^w^</a:t>
            </a:r>
            <a:endParaRPr lang="zh-TW" alt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9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828" y="836711"/>
            <a:ext cx="8229600" cy="5234483"/>
          </a:xfrm>
        </p:spPr>
        <p:txBody>
          <a:bodyPr/>
          <a:lstStyle/>
          <a:p>
            <a:r>
              <a:rPr lang="en-US" altLang="zh-TW" dirty="0" smtClean="0"/>
              <a:t>Custom Training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44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80053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Tiny 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507288" cy="4104456"/>
          </a:xfrm>
        </p:spPr>
        <p:txBody>
          <a:bodyPr/>
          <a:lstStyle/>
          <a:p>
            <a:r>
              <a:rPr lang="en-US" altLang="zh-TW" dirty="0" smtClean="0"/>
              <a:t>Prepare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45</a:t>
            </a:fld>
            <a:endParaRPr lang="es-ES" altLang="zh-TW"/>
          </a:p>
        </p:txBody>
      </p:sp>
      <p:pic>
        <p:nvPicPr>
          <p:cNvPr id="5" name="racco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996951"/>
            <a:ext cx="5457236" cy="307424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031926" y="2967110"/>
            <a:ext cx="28119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Label:</a:t>
            </a:r>
          </a:p>
          <a:p>
            <a:r>
              <a:rPr lang="en-US" altLang="zh-TW" sz="2800" dirty="0" smtClean="0"/>
              <a:t>(x, y, w, h, class)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2622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Tiny 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507288" cy="4104456"/>
          </a:xfrm>
        </p:spPr>
        <p:txBody>
          <a:bodyPr/>
          <a:lstStyle/>
          <a:p>
            <a:r>
              <a:rPr lang="en-US" altLang="zh-TW" dirty="0" smtClean="0"/>
              <a:t>Prepare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46</a:t>
            </a:fld>
            <a:endParaRPr lang="es-ES" altLang="zh-TW"/>
          </a:p>
        </p:txBody>
      </p:sp>
      <p:sp>
        <p:nvSpPr>
          <p:cNvPr id="6" name="文字方塊 5"/>
          <p:cNvSpPr txBox="1"/>
          <p:nvPr/>
        </p:nvSpPr>
        <p:spPr>
          <a:xfrm>
            <a:off x="1043608" y="3040716"/>
            <a:ext cx="45432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+mn-lt"/>
              </a:rPr>
              <a:t>Format : PASCAL VOC</a:t>
            </a:r>
          </a:p>
          <a:p>
            <a:r>
              <a:rPr lang="en-US" altLang="zh-TW" sz="2800" dirty="0" smtClean="0">
                <a:latin typeface="+mn-lt"/>
              </a:rPr>
              <a:t>(</a:t>
            </a:r>
            <a:r>
              <a:rPr lang="en-US" altLang="zh-TW" sz="2800" dirty="0" err="1" smtClean="0">
                <a:latin typeface="+mn-lt"/>
              </a:rPr>
              <a:t>x</a:t>
            </a:r>
            <a:r>
              <a:rPr lang="en-US" altLang="zh-TW" sz="2800" baseline="-25000" dirty="0" err="1" smtClean="0">
                <a:latin typeface="+mn-lt"/>
              </a:rPr>
              <a:t>min</a:t>
            </a:r>
            <a:r>
              <a:rPr lang="en-US" altLang="zh-TW" sz="2800" dirty="0" smtClean="0">
                <a:latin typeface="+mn-lt"/>
              </a:rPr>
              <a:t>, </a:t>
            </a:r>
            <a:r>
              <a:rPr lang="en-US" altLang="zh-TW" sz="2800" dirty="0" err="1" smtClean="0">
                <a:latin typeface="+mn-lt"/>
              </a:rPr>
              <a:t>y</a:t>
            </a:r>
            <a:r>
              <a:rPr lang="en-US" altLang="zh-TW" sz="2800" baseline="-25000" dirty="0" err="1" smtClean="0">
                <a:latin typeface="+mn-lt"/>
              </a:rPr>
              <a:t>min</a:t>
            </a:r>
            <a:r>
              <a:rPr lang="en-US" altLang="zh-TW" sz="2800" dirty="0" smtClean="0">
                <a:latin typeface="+mn-lt"/>
              </a:rPr>
              <a:t>, </a:t>
            </a:r>
            <a:r>
              <a:rPr lang="en-US" altLang="zh-TW" sz="2800" dirty="0" err="1" smtClean="0">
                <a:latin typeface="+mn-lt"/>
              </a:rPr>
              <a:t>x</a:t>
            </a:r>
            <a:r>
              <a:rPr lang="en-US" altLang="zh-TW" sz="2800" baseline="-25000" dirty="0" err="1" smtClean="0">
                <a:latin typeface="+mn-lt"/>
              </a:rPr>
              <a:t>max</a:t>
            </a:r>
            <a:r>
              <a:rPr lang="en-US" altLang="zh-TW" sz="2800" dirty="0" smtClean="0">
                <a:latin typeface="+mn-lt"/>
              </a:rPr>
              <a:t>, </a:t>
            </a:r>
            <a:r>
              <a:rPr lang="en-US" altLang="zh-TW" sz="2800" dirty="0" err="1" smtClean="0">
                <a:latin typeface="+mn-lt"/>
              </a:rPr>
              <a:t>y</a:t>
            </a:r>
            <a:r>
              <a:rPr lang="en-US" altLang="zh-TW" sz="2800" baseline="-25000" dirty="0" err="1" smtClean="0">
                <a:latin typeface="+mn-lt"/>
              </a:rPr>
              <a:t>max</a:t>
            </a:r>
            <a:r>
              <a:rPr lang="en-US" altLang="zh-TW" sz="2800" dirty="0" smtClean="0">
                <a:latin typeface="+mn-lt"/>
              </a:rPr>
              <a:t>, class)</a:t>
            </a:r>
            <a:endParaRPr lang="zh-TW" altLang="en-US" sz="2800" dirty="0">
              <a:latin typeface="+mn-lt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3" y="4107399"/>
            <a:ext cx="8352925" cy="576064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53" y="836712"/>
            <a:ext cx="5702835" cy="31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Tiny 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507288" cy="4104456"/>
          </a:xfrm>
        </p:spPr>
        <p:txBody>
          <a:bodyPr/>
          <a:lstStyle/>
          <a:p>
            <a:r>
              <a:rPr lang="en-US" altLang="zh-TW" dirty="0" smtClean="0"/>
              <a:t>Prepare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Anchors (</a:t>
            </a:r>
            <a:r>
              <a:rPr lang="en-US" altLang="zh-TW" dirty="0" smtClean="0">
                <a:solidFill>
                  <a:srgbClr val="A50021"/>
                </a:solidFill>
              </a:rPr>
              <a:t>kmeans.py</a:t>
            </a:r>
            <a:r>
              <a:rPr lang="en-US" altLang="zh-TW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Yolo_anchors.txt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47</a:t>
            </a:fld>
            <a:endParaRPr lang="es-ES" altLang="zh-TW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63" y="3571903"/>
            <a:ext cx="7318130" cy="15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6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Tiny 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507288" cy="4104456"/>
          </a:xfrm>
        </p:spPr>
        <p:txBody>
          <a:bodyPr/>
          <a:lstStyle/>
          <a:p>
            <a:r>
              <a:rPr lang="en-US" altLang="zh-TW" dirty="0"/>
              <a:t>Prepare </a:t>
            </a:r>
            <a:r>
              <a:rPr lang="en-US" altLang="zh-TW" dirty="0" smtClean="0">
                <a:solidFill>
                  <a:srgbClr val="A50021"/>
                </a:solidFill>
              </a:rPr>
              <a:t>yolov3-tiny.cfg</a:t>
            </a:r>
            <a:r>
              <a:rPr lang="en-US" altLang="zh-TW" dirty="0" smtClean="0"/>
              <a:t> (Notepad++)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48</a:t>
            </a:fld>
            <a:endParaRPr lang="es-ES" altLang="zh-TW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51" y="3104667"/>
            <a:ext cx="7001354" cy="27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Tiny 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507288" cy="4104456"/>
          </a:xfrm>
        </p:spPr>
        <p:txBody>
          <a:bodyPr/>
          <a:lstStyle/>
          <a:p>
            <a:r>
              <a:rPr lang="en-US" altLang="zh-TW" dirty="0" smtClean="0"/>
              <a:t>Prepare </a:t>
            </a:r>
            <a:r>
              <a:rPr lang="en-US" altLang="zh-TW" dirty="0" smtClean="0">
                <a:solidFill>
                  <a:srgbClr val="A50021"/>
                </a:solidFill>
              </a:rPr>
              <a:t>{name}.h5 </a:t>
            </a:r>
            <a:r>
              <a:rPr lang="en-US" altLang="zh-TW" dirty="0" smtClean="0"/>
              <a:t>(convert.py)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/>
              <a:t>Anaconda Prompt.exe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/>
              <a:t>activate {</a:t>
            </a:r>
            <a:r>
              <a:rPr lang="en-US" altLang="zh-TW" dirty="0" err="1" smtClean="0"/>
              <a:t>env_name</a:t>
            </a:r>
            <a:r>
              <a:rPr lang="en-US" altLang="zh-TW" dirty="0" smtClean="0"/>
              <a:t>} </a:t>
            </a:r>
          </a:p>
          <a:p>
            <a:pPr marL="914400" lvl="2" indent="0">
              <a:buNone/>
            </a:pPr>
            <a:r>
              <a:rPr lang="en-US" altLang="zh-TW" dirty="0" smtClean="0"/>
              <a:t>     “activate </a:t>
            </a:r>
            <a:r>
              <a:rPr lang="en-US" altLang="zh-TW" dirty="0" err="1" smtClean="0"/>
              <a:t>xxxBEANSTARxxx</a:t>
            </a:r>
            <a:r>
              <a:rPr lang="en-US" altLang="zh-TW" dirty="0" smtClean="0"/>
              <a:t>”</a:t>
            </a:r>
          </a:p>
          <a:p>
            <a:pPr marL="914400" lvl="2" indent="0">
              <a:buNone/>
            </a:pPr>
            <a:endParaRPr lang="en-US" altLang="zh-TW" dirty="0" smtClean="0"/>
          </a:p>
          <a:p>
            <a:pPr marL="571500" indent="-457200">
              <a:buFont typeface="+mj-lt"/>
              <a:buAutoNum type="arabicPeriod"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49</a:t>
            </a:fld>
            <a:endParaRPr lang="es-ES" altLang="zh-TW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6" y="4402249"/>
            <a:ext cx="6696744" cy="15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8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Forward Propagation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69" y="2168721"/>
            <a:ext cx="6554117" cy="31595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513651" y="5076170"/>
                <a:ext cx="17625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𝑋𝑊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TW" sz="2400" b="0" dirty="0" smtClean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51" y="5076170"/>
                <a:ext cx="1762598" cy="369332"/>
              </a:xfrm>
              <a:prstGeom prst="rect">
                <a:avLst/>
              </a:prstGeom>
              <a:blipFill>
                <a:blip r:embed="rId3"/>
                <a:stretch>
                  <a:fillRect l="-3103" r="-2759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513651" y="5517232"/>
                <a:ext cx="13104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b="0" dirty="0" smtClean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51" y="5517232"/>
                <a:ext cx="1310422" cy="369332"/>
              </a:xfrm>
              <a:prstGeom prst="rect">
                <a:avLst/>
              </a:prstGeom>
              <a:blipFill>
                <a:blip r:embed="rId4"/>
                <a:stretch>
                  <a:fillRect l="-4186" r="-7442" b="-377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5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4948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Tiny 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507288" cy="4104456"/>
          </a:xfrm>
        </p:spPr>
        <p:txBody>
          <a:bodyPr/>
          <a:lstStyle/>
          <a:p>
            <a:r>
              <a:rPr lang="en-US" altLang="zh-TW" dirty="0" smtClean="0"/>
              <a:t>Prepare </a:t>
            </a:r>
            <a:r>
              <a:rPr lang="en-US" altLang="zh-TW" dirty="0">
                <a:solidFill>
                  <a:srgbClr val="A50021"/>
                </a:solidFill>
              </a:rPr>
              <a:t>{name}.h5 </a:t>
            </a:r>
            <a:r>
              <a:rPr lang="en-US" altLang="zh-TW" dirty="0"/>
              <a:t>(convert.py</a:t>
            </a:r>
            <a:r>
              <a:rPr lang="en-US" altLang="zh-TW" dirty="0" smtClean="0"/>
              <a:t>)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altLang="zh-TW" dirty="0" smtClean="0"/>
              <a:t>cd /d {path of convert.py} </a:t>
            </a:r>
          </a:p>
          <a:p>
            <a:pPr marL="457200" lvl="1" indent="0">
              <a:buNone/>
            </a:pPr>
            <a:r>
              <a:rPr lang="en-US" altLang="zh-TW" dirty="0" smtClean="0"/>
              <a:t>“D</a:t>
            </a:r>
            <a:r>
              <a:rPr lang="en-US" altLang="zh-TW" dirty="0"/>
              <a:t>:\</a:t>
            </a:r>
            <a:r>
              <a:rPr lang="en-US" altLang="zh-TW" dirty="0" err="1" smtClean="0"/>
              <a:t>WorkSoftware</a:t>
            </a:r>
            <a:r>
              <a:rPr lang="en-US" altLang="zh-TW" dirty="0" smtClean="0"/>
              <a:t>\Python\BEANSTAR\</a:t>
            </a:r>
            <a:r>
              <a:rPr lang="en-US" altLang="zh-TW" dirty="0" err="1" smtClean="0"/>
              <a:t>tiny_yolo</a:t>
            </a:r>
            <a:r>
              <a:rPr lang="en-US" altLang="zh-TW" dirty="0" smtClean="0"/>
              <a:t>\keras-yolo3-master”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50</a:t>
            </a:fld>
            <a:endParaRPr lang="es-ES" altLang="zh-TW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97152"/>
            <a:ext cx="8497856" cy="5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Tiny 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507288" cy="4104456"/>
          </a:xfrm>
        </p:spPr>
        <p:txBody>
          <a:bodyPr/>
          <a:lstStyle/>
          <a:p>
            <a:r>
              <a:rPr lang="en-US" altLang="zh-TW" dirty="0" smtClean="0"/>
              <a:t>Prepare </a:t>
            </a:r>
            <a:r>
              <a:rPr lang="en-US" altLang="zh-TW" dirty="0">
                <a:solidFill>
                  <a:srgbClr val="A50021"/>
                </a:solidFill>
              </a:rPr>
              <a:t>{name}.h5 </a:t>
            </a:r>
            <a:r>
              <a:rPr lang="en-US" altLang="zh-TW" dirty="0"/>
              <a:t>(convert.py</a:t>
            </a:r>
            <a:r>
              <a:rPr lang="en-US" altLang="zh-TW" dirty="0" smtClean="0"/>
              <a:t>)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altLang="zh-TW" dirty="0" smtClean="0"/>
              <a:t>python </a:t>
            </a:r>
            <a:r>
              <a:rPr lang="en-US" altLang="zh-TW" dirty="0"/>
              <a:t>convert.py yolov3-tiny.cfg </a:t>
            </a:r>
            <a:r>
              <a:rPr lang="en-US" altLang="zh-TW" dirty="0" smtClean="0"/>
              <a:t>yolov3-tiny.weights raccoon.h5</a:t>
            </a:r>
          </a:p>
          <a:p>
            <a:pPr marL="971550" lvl="1" indent="-514350">
              <a:buFont typeface="+mj-lt"/>
              <a:buAutoNum type="arabicPeriod" startAt="4"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51</a:t>
            </a:fld>
            <a:endParaRPr lang="es-ES" altLang="zh-TW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47" y="4096084"/>
            <a:ext cx="5435059" cy="197511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62353" y="4729696"/>
            <a:ext cx="113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+mn-lt"/>
              </a:rPr>
              <a:t>^w^</a:t>
            </a:r>
            <a:endParaRPr lang="zh-TW" alt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312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Tiny YOLOv3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204864"/>
            <a:ext cx="8507288" cy="4104456"/>
          </a:xfrm>
        </p:spPr>
        <p:txBody>
          <a:bodyPr/>
          <a:lstStyle/>
          <a:p>
            <a:r>
              <a:rPr lang="en-US" altLang="zh-TW" dirty="0" err="1" smtClean="0"/>
              <a:t>Ttaining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A50021"/>
                </a:solidFill>
              </a:rPr>
              <a:t>train.py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52</a:t>
            </a:fld>
            <a:endParaRPr lang="es-ES" altLang="zh-TW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36580"/>
            <a:ext cx="6922253" cy="9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Extra</a:t>
            </a:r>
            <a:endParaRPr lang="zh-TW" altLang="en-US" dirty="0"/>
          </a:p>
        </p:txBody>
      </p:sp>
      <p:pic>
        <p:nvPicPr>
          <p:cNvPr id="5" name="內容版面配置區 4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9" y="1979711"/>
            <a:ext cx="4057420" cy="3181567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53</a:t>
            </a:fld>
            <a:endParaRPr lang="es-ES" altLang="zh-TW"/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6" y="1979713"/>
            <a:ext cx="3976350" cy="3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7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文字方塊 4"/>
          <p:cNvSpPr txBox="1"/>
          <p:nvPr/>
        </p:nvSpPr>
        <p:spPr>
          <a:xfrm>
            <a:off x="251520" y="3102123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latin typeface="Gloucester MT Extra Condensed" panose="02030808020601010101" pitchFamily="18" charset="0"/>
              </a:rPr>
              <a:t>T</a:t>
            </a:r>
            <a:r>
              <a:rPr lang="en-US" altLang="zh-TW" sz="5400" dirty="0" smtClean="0">
                <a:latin typeface="Gloucester MT Extra Condensed" panose="02030808020601010101" pitchFamily="18" charset="0"/>
              </a:rPr>
              <a:t>hanks </a:t>
            </a:r>
            <a:r>
              <a:rPr lang="en-US" altLang="zh-TW" sz="5400" dirty="0">
                <a:latin typeface="Gloucester MT Extra Condensed" panose="02030808020601010101" pitchFamily="18" charset="0"/>
              </a:rPr>
              <a:t>for your attention</a:t>
            </a:r>
            <a:endParaRPr lang="zh-TW" altLang="en-US" sz="5400" dirty="0">
              <a:latin typeface="Gloucester MT Extra Condensed" panose="02030808020601010101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54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92940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Activation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600" dirty="0" smtClean="0"/>
              <a:t>Sigmoid</a:t>
            </a:r>
          </a:p>
          <a:p>
            <a:endParaRPr lang="en-US" altLang="zh-TW" sz="3600" dirty="0"/>
          </a:p>
          <a:p>
            <a:endParaRPr lang="en-US" altLang="zh-TW" sz="3600" dirty="0" smtClean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57200" y="5050085"/>
                <a:ext cx="4820037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50085"/>
                <a:ext cx="4820037" cy="7593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87671"/>
            <a:ext cx="4644008" cy="309479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63761" y="2292713"/>
            <a:ext cx="61555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800" dirty="0" smtClean="0">
                <a:solidFill>
                  <a:schemeClr val="tx2"/>
                </a:solidFill>
              </a:rPr>
              <a:t>非</a:t>
            </a:r>
            <a:r>
              <a:rPr lang="zh-TW" altLang="en-US" sz="2800" dirty="0">
                <a:solidFill>
                  <a:schemeClr val="tx2"/>
                </a:solidFill>
              </a:rPr>
              <a:t>線性</a:t>
            </a:r>
            <a:r>
              <a:rPr lang="zh-TW" altLang="en-US" sz="2800" dirty="0" smtClean="0">
                <a:solidFill>
                  <a:schemeClr val="tx2"/>
                </a:solidFill>
              </a:rPr>
              <a:t>轉換</a:t>
            </a:r>
            <a:endParaRPr lang="en-US" altLang="zh-TW" sz="2800" dirty="0" smtClean="0">
              <a:solidFill>
                <a:schemeClr val="tx2"/>
              </a:solidFill>
            </a:endParaRPr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6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1741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Output Layer</a:t>
            </a:r>
            <a:endParaRPr lang="zh-TW" altLang="en-US" dirty="0"/>
          </a:p>
        </p:txBody>
      </p:sp>
      <p:pic>
        <p:nvPicPr>
          <p:cNvPr id="35" name="內容版面配置區 3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5" y="1963613"/>
            <a:ext cx="8074785" cy="4329112"/>
          </a:xfrm>
        </p:spPr>
      </p:pic>
      <p:sp>
        <p:nvSpPr>
          <p:cNvPr id="37" name="文字方塊 36"/>
          <p:cNvSpPr txBox="1"/>
          <p:nvPr/>
        </p:nvSpPr>
        <p:spPr>
          <a:xfrm>
            <a:off x="8624020" y="1991527"/>
            <a:ext cx="28405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/>
              <a:t>0</a:t>
            </a:r>
          </a:p>
          <a:p>
            <a:pPr algn="ctr"/>
            <a:endParaRPr lang="en-US" altLang="zh-TW" sz="1400" dirty="0" smtClean="0"/>
          </a:p>
          <a:p>
            <a:pPr algn="ctr"/>
            <a:r>
              <a:rPr lang="en-US" altLang="zh-TW" sz="1400" dirty="0" smtClean="0"/>
              <a:t>1</a:t>
            </a:r>
          </a:p>
          <a:p>
            <a:pPr algn="ctr"/>
            <a:endParaRPr lang="en-US" altLang="zh-TW" sz="1400" dirty="0" smtClean="0"/>
          </a:p>
          <a:p>
            <a:pPr algn="ctr"/>
            <a:r>
              <a:rPr lang="en-US" altLang="zh-TW" sz="1400" dirty="0" smtClean="0"/>
              <a:t>2</a:t>
            </a:r>
          </a:p>
          <a:p>
            <a:pPr algn="ctr"/>
            <a:endParaRPr lang="en-US" altLang="zh-TW" sz="1400" dirty="0" smtClean="0"/>
          </a:p>
          <a:p>
            <a:pPr algn="ctr"/>
            <a:r>
              <a:rPr lang="en-US" altLang="zh-TW" sz="1400" dirty="0" smtClean="0"/>
              <a:t>3</a:t>
            </a:r>
          </a:p>
          <a:p>
            <a:pPr algn="ctr"/>
            <a:endParaRPr lang="en-US" altLang="zh-TW" sz="1400" dirty="0" smtClean="0"/>
          </a:p>
          <a:p>
            <a:pPr algn="ctr"/>
            <a:r>
              <a:rPr lang="en-US" altLang="zh-TW" sz="1400" dirty="0" smtClean="0"/>
              <a:t>4</a:t>
            </a:r>
          </a:p>
          <a:p>
            <a:pPr algn="ctr"/>
            <a:endParaRPr lang="en-US" altLang="zh-TW" sz="1400" dirty="0" smtClean="0"/>
          </a:p>
          <a:p>
            <a:pPr algn="ctr"/>
            <a:r>
              <a:rPr lang="en-US" altLang="zh-TW" sz="1400" dirty="0" smtClean="0"/>
              <a:t>5</a:t>
            </a:r>
          </a:p>
          <a:p>
            <a:pPr algn="ctr"/>
            <a:endParaRPr lang="en-US" altLang="zh-TW" sz="1400" dirty="0" smtClean="0"/>
          </a:p>
          <a:p>
            <a:pPr algn="ctr"/>
            <a:r>
              <a:rPr lang="en-US" altLang="zh-TW" sz="1400" dirty="0" smtClean="0"/>
              <a:t>6</a:t>
            </a:r>
          </a:p>
          <a:p>
            <a:pPr algn="ctr"/>
            <a:endParaRPr lang="en-US" altLang="zh-TW" sz="1400" dirty="0" smtClean="0"/>
          </a:p>
          <a:p>
            <a:pPr algn="ctr"/>
            <a:r>
              <a:rPr lang="en-US" altLang="zh-TW" sz="1400" dirty="0" smtClean="0"/>
              <a:t>7</a:t>
            </a:r>
          </a:p>
          <a:p>
            <a:pPr algn="ctr"/>
            <a:endParaRPr lang="en-US" altLang="zh-TW" sz="1400" dirty="0" smtClean="0"/>
          </a:p>
          <a:p>
            <a:pPr algn="ctr"/>
            <a:r>
              <a:rPr lang="en-US" altLang="zh-TW" sz="1400" dirty="0" smtClean="0"/>
              <a:t>8</a:t>
            </a:r>
          </a:p>
          <a:p>
            <a:pPr algn="ctr"/>
            <a:endParaRPr lang="en-US" altLang="zh-TW" sz="1400" dirty="0" smtClean="0"/>
          </a:p>
          <a:p>
            <a:pPr algn="ctr"/>
            <a:r>
              <a:rPr lang="en-US" altLang="zh-TW" sz="1400" dirty="0" smtClean="0"/>
              <a:t>9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7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174101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TW" dirty="0" smtClean="0"/>
              </a:p>
              <a:p>
                <a:r>
                  <a:rPr lang="en-US" altLang="zh-TW" dirty="0" err="1" smtClean="0"/>
                  <a:t>Softmax</a:t>
                </a:r>
                <a:r>
                  <a:rPr lang="en-US" altLang="zh-TW" dirty="0" smtClean="0"/>
                  <a:t>(a):</a:t>
                </a:r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zh-TW" dirty="0" smtClean="0"/>
              </a:p>
              <a:p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96" y="1979712"/>
            <a:ext cx="3928032" cy="420860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868144" y="389934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+mn-lt"/>
              </a:rPr>
              <a:t>h(a)</a:t>
            </a:r>
            <a:endParaRPr lang="zh-TW" altLang="en-US" dirty="0">
              <a:latin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541976" y="2996952"/>
            <a:ext cx="334280" cy="375506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7596336" y="5013176"/>
            <a:ext cx="432048" cy="432048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436096" y="2339365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+mn-lt"/>
              </a:rPr>
              <a:t>a</a:t>
            </a:r>
            <a:endParaRPr lang="zh-TW" altLang="en-US" sz="2000" dirty="0">
              <a:latin typeface="+mn-lt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4805" y="33842"/>
            <a:ext cx="2536865" cy="2367741"/>
            <a:chOff x="3001469" y="3044227"/>
            <a:chExt cx="2536865" cy="2367741"/>
          </a:xfrm>
        </p:grpSpPr>
        <p:sp>
          <p:nvSpPr>
            <p:cNvPr id="11" name="橢圓 10"/>
            <p:cNvSpPr/>
            <p:nvPr/>
          </p:nvSpPr>
          <p:spPr bwMode="auto">
            <a:xfrm>
              <a:off x="3001469" y="3044227"/>
              <a:ext cx="2536865" cy="2367741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dirty="0" smtClean="0">
                <a:latin typeface="+mn-lt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TW" dirty="0" smtClean="0">
                <a:latin typeface="+mn-lt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12" name="內容版面配置區 6"/>
            <p:cNvSpPr txBox="1">
              <a:spLocks/>
            </p:cNvSpPr>
            <p:nvPr/>
          </p:nvSpPr>
          <p:spPr bwMode="auto">
            <a:xfrm>
              <a:off x="3041595" y="3826173"/>
              <a:ext cx="969957" cy="81024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ct val="0"/>
                </a:spcBef>
                <a:buFontTx/>
                <a:buNone/>
              </a:pPr>
              <a:r>
                <a:rPr lang="en-US" altLang="zh-TW" sz="2400" i="1" smtClean="0"/>
                <a:t>a</a:t>
              </a:r>
              <a:endParaRPr lang="zh-TW" altLang="en-US" sz="1400" i="1" dirty="0" smtClean="0"/>
            </a:p>
          </p:txBody>
        </p:sp>
        <p:sp>
          <p:nvSpPr>
            <p:cNvPr id="13" name="內容版面配置區 6"/>
            <p:cNvSpPr txBox="1">
              <a:spLocks/>
            </p:cNvSpPr>
            <p:nvPr/>
          </p:nvSpPr>
          <p:spPr bwMode="auto">
            <a:xfrm>
              <a:off x="4529347" y="3822977"/>
              <a:ext cx="969957" cy="81024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ct val="0"/>
                </a:spcBef>
                <a:buFontTx/>
                <a:buNone/>
              </a:pPr>
              <a:r>
                <a:rPr lang="en-US" altLang="zh-TW" sz="2400" i="1" dirty="0" smtClean="0"/>
                <a:t>y</a:t>
              </a:r>
              <a:endParaRPr lang="zh-TW" altLang="en-US" sz="1400" i="1" dirty="0" smtClean="0"/>
            </a:p>
          </p:txBody>
        </p:sp>
        <p:sp>
          <p:nvSpPr>
            <p:cNvPr id="14" name="向右箭號 13"/>
            <p:cNvSpPr/>
            <p:nvPr/>
          </p:nvSpPr>
          <p:spPr bwMode="auto">
            <a:xfrm>
              <a:off x="4031236" y="4084082"/>
              <a:ext cx="399270" cy="288032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 flipH="1">
              <a:off x="3932396" y="3714750"/>
              <a:ext cx="13266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latin typeface="+mn-lt"/>
                </a:rPr>
                <a:t>h(a)</a:t>
              </a:r>
              <a:endParaRPr lang="zh-TW" altLang="en-US" dirty="0">
                <a:latin typeface="+mn-lt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457200" y="5029725"/>
            <a:ext cx="3962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TW" altLang="en-US" sz="2400" dirty="0" smtClean="0"/>
              <a:t>物理意義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以機率的形式輸出</a:t>
            </a:r>
            <a:endParaRPr lang="en-US" altLang="zh-TW" sz="2400" dirty="0" smtClean="0"/>
          </a:p>
          <a:p>
            <a:pPr marL="0" lvl="1" algn="ctr"/>
            <a:r>
              <a:rPr lang="en-US" altLang="zh-TW" sz="2400" dirty="0" smtClean="0"/>
              <a:t>(</a:t>
            </a:r>
            <a:r>
              <a:rPr lang="zh-TW" altLang="en-US" sz="2400" dirty="0" smtClean="0"/>
              <a:t>總合為</a:t>
            </a:r>
            <a:r>
              <a:rPr lang="en-US" altLang="zh-TW" sz="2400" dirty="0" smtClean="0"/>
              <a:t>1)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328894" y="23036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one-hot</a:t>
            </a:r>
            <a:endParaRPr lang="zh-TW" altLang="en-US" dirty="0"/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8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7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Loss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Cross entropy error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(CE)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𝐶𝐸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zh-TW" b="0" dirty="0" smtClean="0"/>
              </a:p>
              <a:p>
                <a:pPr lvl="1"/>
                <a:r>
                  <a:rPr lang="en-US" altLang="zh-TW" dirty="0" smtClean="0"/>
                  <a:t>Example:</a:t>
                </a:r>
              </a:p>
              <a:p>
                <a:pPr marL="857250" lvl="2" indent="0">
                  <a:buNone/>
                </a:pPr>
                <a:r>
                  <a:rPr lang="en-US" altLang="zh-TW" dirty="0" smtClean="0"/>
                  <a:t>T = [0, 0, 1]</a:t>
                </a:r>
              </a:p>
              <a:p>
                <a:pPr marL="857250" lvl="2" indent="0">
                  <a:buNone/>
                </a:pPr>
                <a:r>
                  <a:rPr lang="en-US" altLang="zh-TW" dirty="0" smtClean="0"/>
                  <a:t>Y = [0.1, 0.5, 0.4]</a:t>
                </a:r>
              </a:p>
              <a:p>
                <a:pPr marL="857250" lvl="2" indent="0">
                  <a:buNone/>
                </a:pPr>
                <a:r>
                  <a:rPr lang="en-US" altLang="zh-TW" dirty="0" smtClean="0"/>
                  <a:t>CE = ?</a:t>
                </a:r>
              </a:p>
              <a:p>
                <a:pPr marL="857250" lvl="2" indent="0">
                  <a:buNone/>
                </a:pPr>
                <a:r>
                  <a:rPr lang="en-US" altLang="zh-TW" dirty="0" smtClean="0"/>
                  <a:t>CE =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−[ 0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e>
                    </m:func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</m:t>
                        </m:r>
                      </m:e>
                    </m:d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𝑝𝑟𝑜𝑏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𝑡𝑟𝑢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𝑐𝑙𝑎𝑠𝑠</m:t>
                            </m:r>
                          </m:sub>
                        </m:sSub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000" b="0" dirty="0" smtClean="0">
                  <a:ea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:endParaRPr lang="en-US" altLang="zh-TW" sz="2000" b="0" dirty="0" smtClean="0">
                  <a:ea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:r>
                  <a:rPr lang="en-US" altLang="zh-TW" sz="1600" dirty="0" smtClean="0"/>
                  <a:t>Ps :</a:t>
                </a:r>
                <a:r>
                  <a:rPr lang="zh-TW" altLang="en-US" sz="1600" dirty="0" smtClean="0"/>
                  <a:t> </a:t>
                </a:r>
                <a:r>
                  <a:rPr lang="en-US" altLang="zh-TW" sz="1600" dirty="0" smtClean="0"/>
                  <a:t>-log(1.0) = 0</a:t>
                </a:r>
              </a:p>
              <a:p>
                <a:pPr lvl="1"/>
                <a:endParaRPr lang="en-US" altLang="zh-TW" dirty="0" smtClean="0"/>
              </a:p>
              <a:p>
                <a:pPr lvl="1"/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367" t="-3944" b="-4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/>
          <p:cNvCxnSpPr/>
          <p:nvPr/>
        </p:nvCxnSpPr>
        <p:spPr bwMode="auto">
          <a:xfrm flipV="1">
            <a:off x="2483768" y="5085184"/>
            <a:ext cx="1224136" cy="2160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線接點 6"/>
          <p:cNvCxnSpPr/>
          <p:nvPr/>
        </p:nvCxnSpPr>
        <p:spPr bwMode="auto">
          <a:xfrm flipV="1">
            <a:off x="4067944" y="5085184"/>
            <a:ext cx="1296144" cy="2160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0689B-BA74-4CB1-B21C-A2701200C37B}" type="slidenum">
              <a:rPr lang="es-ES" altLang="zh-TW" smtClean="0"/>
              <a:pPr/>
              <a:t>9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7216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4">
      <a:majorFont>
        <a:latin typeface="MV Boli"/>
        <a:ea typeface="Noto Sans CJK TC Black"/>
        <a:cs typeface="Arial"/>
      </a:majorFont>
      <a:minorFont>
        <a:latin typeface="Comic Sans MS"/>
        <a:ea typeface="Noto Sans CJK TC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26541</TotalTime>
  <Words>956</Words>
  <Application>Microsoft Office PowerPoint</Application>
  <PresentationFormat>如螢幕大小 (4:3)</PresentationFormat>
  <Paragraphs>425</Paragraphs>
  <Slides>54</Slides>
  <Notes>14</Notes>
  <HiddenSlides>0</HiddenSlides>
  <MMClips>3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6" baseType="lpstr">
      <vt:lpstr>Noto Sans CJK TC Black</vt:lpstr>
      <vt:lpstr>Noto Sans CJK TC Regular</vt:lpstr>
      <vt:lpstr>新細明體</vt:lpstr>
      <vt:lpstr>Arial</vt:lpstr>
      <vt:lpstr>Calibri</vt:lpstr>
      <vt:lpstr>Cambria Math</vt:lpstr>
      <vt:lpstr>Chiller</vt:lpstr>
      <vt:lpstr>Comic Sans MS</vt:lpstr>
      <vt:lpstr>Gloucester MT Extra Condensed</vt:lpstr>
      <vt:lpstr>MV Boli</vt:lpstr>
      <vt:lpstr>Wingdings</vt:lpstr>
      <vt:lpstr>Diseño predeterminado</vt:lpstr>
      <vt:lpstr>Tutorial of  Deep Learning </vt:lpstr>
      <vt:lpstr>Introduction </vt:lpstr>
      <vt:lpstr>Artificial Neural Network</vt:lpstr>
      <vt:lpstr>Artificial Neural Network</vt:lpstr>
      <vt:lpstr>Forward Propagation</vt:lpstr>
      <vt:lpstr>Activation function</vt:lpstr>
      <vt:lpstr>Output Layer</vt:lpstr>
      <vt:lpstr>Output Layer</vt:lpstr>
      <vt:lpstr>Loss function</vt:lpstr>
      <vt:lpstr>Training</vt:lpstr>
      <vt:lpstr>Back Propagation</vt:lpstr>
      <vt:lpstr>Computational graph</vt:lpstr>
      <vt:lpstr>Training</vt:lpstr>
      <vt:lpstr>Update: Gradient descent method</vt:lpstr>
      <vt:lpstr>Review</vt:lpstr>
      <vt:lpstr>Exercises 1</vt:lpstr>
      <vt:lpstr>Exercises 2</vt:lpstr>
      <vt:lpstr>Midterm exam : Image classification</vt:lpstr>
      <vt:lpstr>Midterm exam : Objective detection</vt:lpstr>
      <vt:lpstr>Loss function</vt:lpstr>
      <vt:lpstr>Conclusion of ANN</vt:lpstr>
      <vt:lpstr>Convolutional Neural Network</vt:lpstr>
      <vt:lpstr>Spatial filter</vt:lpstr>
      <vt:lpstr>Weights in CNN</vt:lpstr>
      <vt:lpstr>CNN vs ANN</vt:lpstr>
      <vt:lpstr>CNN vs ANN</vt:lpstr>
      <vt:lpstr>Recent Model</vt:lpstr>
      <vt:lpstr>Recent Model</vt:lpstr>
      <vt:lpstr>Recent Model</vt:lpstr>
      <vt:lpstr>Recent Model</vt:lpstr>
      <vt:lpstr>Recent Model</vt:lpstr>
      <vt:lpstr>Recent Model</vt:lpstr>
      <vt:lpstr>Midterm exam : Generator</vt:lpstr>
      <vt:lpstr>Midterm exam : Objective detection</vt:lpstr>
      <vt:lpstr>YOLOv3 (You Only Look Once)</vt:lpstr>
      <vt:lpstr>物件檢測兩大流派</vt:lpstr>
      <vt:lpstr>Grid Cells and Anchors</vt:lpstr>
      <vt:lpstr>PowerPoint 簡報</vt:lpstr>
      <vt:lpstr>Feature Pyramid Network</vt:lpstr>
      <vt:lpstr>Demo</vt:lpstr>
      <vt:lpstr>Tiny YOLOv3</vt:lpstr>
      <vt:lpstr>Tiny YOLOv3</vt:lpstr>
      <vt:lpstr>Tiny YOLOv3</vt:lpstr>
      <vt:lpstr>Custom Training</vt:lpstr>
      <vt:lpstr>Tiny YOLOv3</vt:lpstr>
      <vt:lpstr>Tiny YOLOv3</vt:lpstr>
      <vt:lpstr>Tiny YOLOv3</vt:lpstr>
      <vt:lpstr>Tiny YOLOv3</vt:lpstr>
      <vt:lpstr>Tiny YOLOv3</vt:lpstr>
      <vt:lpstr>Tiny YOLOv3</vt:lpstr>
      <vt:lpstr>Tiny YOLOv3</vt:lpstr>
      <vt:lpstr>Tiny YOLOv3</vt:lpstr>
      <vt:lpstr>Extra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Tutorial_x000b_of _x000b_Deep Learning</dc:title>
  <dc:creator>waheroc06119@hotmail.com</dc:creator>
  <cp:lastModifiedBy>Lycoris radiata</cp:lastModifiedBy>
  <cp:revision>1627</cp:revision>
  <dcterms:created xsi:type="dcterms:W3CDTF">2010-05-23T14:28:12Z</dcterms:created>
  <dcterms:modified xsi:type="dcterms:W3CDTF">2020-07-31T05:01:03Z</dcterms:modified>
</cp:coreProperties>
</file>